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9" r:id="rId1"/>
  </p:sldMasterIdLst>
  <p:notesMasterIdLst>
    <p:notesMasterId r:id="rId17"/>
  </p:notes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ie Jenkin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284B"/>
    <a:srgbClr val="01AF65"/>
    <a:srgbClr val="00AEDD"/>
    <a:srgbClr val="5078C8"/>
    <a:srgbClr val="CF0A2B"/>
    <a:srgbClr val="66CD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05"/>
    <p:restoredTop sz="78649"/>
  </p:normalViewPr>
  <p:slideViewPr>
    <p:cSldViewPr snapToGrid="0" snapToObjects="1">
      <p:cViewPr>
        <p:scale>
          <a:sx n="150" d="100"/>
          <a:sy n="150" d="100"/>
        </p:scale>
        <p:origin x="2848"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washingtonpost.com/sf/national/2016/12/17/orphaned-by-americas-opioid-epidemic/"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ed.ted.com/on/ZeFluafz#watch"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dirty="0" smtClean="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157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lvl="0"/>
            <a:r>
              <a:rPr lang="en-US" sz="1200" b="0" i="0" u="none" strike="noStrike" kern="1200" cap="none" dirty="0" smtClean="0">
                <a:solidFill>
                  <a:schemeClr val="dk1"/>
                </a:solidFill>
                <a:effectLst/>
                <a:latin typeface="Calibri"/>
                <a:ea typeface="Calibri"/>
                <a:cs typeface="Calibri"/>
                <a:sym typeface="Calibri"/>
              </a:rPr>
              <a:t>Invite students to examine local news stories and other resources they identified in their research plan to investigate how widespread the use of opioids is, and get a context for the scope of the problem. Knowing now that teens are at a greater risk, students should target their research towards a teen audience. Provide time for students to conduct their research and record their findings.</a:t>
            </a:r>
            <a:endParaRPr lang="en-US" sz="1200" b="0" i="0" u="none" strike="noStrike" kern="1200" cap="none" dirty="0">
              <a:solidFill>
                <a:schemeClr val="dk1"/>
              </a:solidFill>
              <a:effectLst/>
              <a:latin typeface="Calibri"/>
              <a:ea typeface="Calibri"/>
              <a:cs typeface="Calibri"/>
              <a:sym typeface="Calibri"/>
            </a:endParaRPr>
          </a:p>
        </p:txBody>
      </p:sp>
      <p:sp>
        <p:nvSpPr>
          <p:cNvPr id="155" name="Shape 155"/>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lvl="0"/>
            <a:r>
              <a:rPr lang="en-US" sz="1200" b="0" i="0" u="none" strike="noStrike" kern="1200" cap="none" dirty="0" smtClean="0">
                <a:solidFill>
                  <a:schemeClr val="dk1"/>
                </a:solidFill>
                <a:effectLst/>
                <a:latin typeface="Calibri"/>
                <a:ea typeface="Calibri"/>
                <a:cs typeface="Calibri"/>
                <a:sym typeface="Calibri"/>
              </a:rPr>
              <a:t>Ask each team to share its research, headline, and any graphics, maps or photos with the class. Ask one student from another team to serve as a recorder who writes the key ideas on the board.  Ask each team to present, with students from other teams acting as reporters. </a:t>
            </a:r>
          </a:p>
          <a:p>
            <a:pPr marL="0" marR="0" lvl="0" indent="0" algn="l" rtl="0">
              <a:spcBef>
                <a:spcPts val="0"/>
              </a:spcBef>
              <a:buSzPct val="25000"/>
              <a:buNone/>
            </a:pPr>
            <a:endParaRPr lang="en-US" b="0" dirty="0"/>
          </a:p>
        </p:txBody>
      </p:sp>
      <p:sp>
        <p:nvSpPr>
          <p:cNvPr id="163" name="Shape 163"/>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lvl="0"/>
            <a:r>
              <a:rPr lang="en-US" sz="1200" b="0" i="0" u="none" strike="noStrike" kern="1200" cap="none" dirty="0" smtClean="0">
                <a:solidFill>
                  <a:schemeClr val="dk1"/>
                </a:solidFill>
                <a:effectLst/>
                <a:latin typeface="Calibri"/>
                <a:ea typeface="Calibri"/>
                <a:cs typeface="Calibri"/>
                <a:sym typeface="Calibri"/>
              </a:rPr>
              <a:t>Lead a discussion to review the main ideas. Using the class evidence, determine if their community is impacted by the opioid epidemic, or if the opioid epidemic has not impacted their community. </a:t>
            </a:r>
          </a:p>
          <a:p>
            <a:pPr lvl="0"/>
            <a:r>
              <a:rPr lang="en-US" sz="1200" b="0" i="0" u="none" strike="noStrike" kern="1200" cap="none" dirty="0" smtClean="0">
                <a:solidFill>
                  <a:schemeClr val="dk1"/>
                </a:solidFill>
                <a:effectLst/>
                <a:latin typeface="Calibri"/>
                <a:ea typeface="Calibri"/>
                <a:cs typeface="Calibri"/>
                <a:sym typeface="Calibri"/>
              </a:rPr>
              <a:t>Designate one side of the room as "not affected at all" and the other as "significantly affected." Instruct students to create a human barometer to visualize their conclusion by placing themselves on either side of the room, or somewhere in-between, depending on their evidence based decision. </a:t>
            </a:r>
          </a:p>
          <a:p>
            <a:pPr lvl="0"/>
            <a:r>
              <a:rPr lang="en-US" sz="1200" b="0" i="0" u="none" strike="noStrike" kern="1200" cap="none" dirty="0" smtClean="0">
                <a:solidFill>
                  <a:schemeClr val="dk1"/>
                </a:solidFill>
                <a:effectLst/>
                <a:latin typeface="Calibri"/>
                <a:ea typeface="Calibri"/>
                <a:cs typeface="Calibri"/>
                <a:sym typeface="Calibri"/>
              </a:rPr>
              <a:t>Guide students to complete </a:t>
            </a:r>
            <a:r>
              <a:rPr lang="en-US" sz="1200" b="1" i="1" u="none" strike="noStrike" kern="1200" cap="none" dirty="0" smtClean="0">
                <a:solidFill>
                  <a:schemeClr val="dk1"/>
                </a:solidFill>
                <a:effectLst/>
                <a:latin typeface="Calibri"/>
                <a:ea typeface="Calibri"/>
                <a:cs typeface="Calibri"/>
                <a:sym typeface="Calibri"/>
              </a:rPr>
              <a:t>Graphic Organizer for Argumentation from Evidence Student Handout</a:t>
            </a:r>
            <a:r>
              <a:rPr lang="en-US" sz="1200" b="0" i="0" u="none" strike="noStrike" kern="1200" cap="none" dirty="0" smtClean="0">
                <a:solidFill>
                  <a:schemeClr val="dk1"/>
                </a:solidFill>
                <a:effectLst/>
                <a:latin typeface="Calibri"/>
                <a:ea typeface="Calibri"/>
                <a:cs typeface="Calibri"/>
                <a:sym typeface="Calibri"/>
              </a:rPr>
              <a:t> to summarize their claim using evidence from their own research and their peers.</a:t>
            </a:r>
          </a:p>
          <a:p>
            <a:pPr marL="0" marR="0" lvl="0" indent="0" algn="l" rtl="0">
              <a:spcBef>
                <a:spcPts val="0"/>
              </a:spcBef>
              <a:buSzPct val="25000"/>
              <a:buNone/>
            </a:pPr>
            <a:endParaRPr lang="en-US" sz="1100" dirty="0">
              <a:latin typeface="Georgia"/>
              <a:ea typeface="Georgia"/>
              <a:cs typeface="Georgia"/>
              <a:sym typeface="Georgia"/>
            </a:endParaRPr>
          </a:p>
        </p:txBody>
      </p:sp>
      <p:sp>
        <p:nvSpPr>
          <p:cNvPr id="171" name="Shape 171"/>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smtClean="0"/>
              <a:t>NIDA’s 2016 Monitoring the Future report https://</a:t>
            </a:r>
            <a:r>
              <a:rPr lang="en-US" dirty="0" err="1" smtClean="0"/>
              <a:t>www.drugabuse.gov</a:t>
            </a:r>
            <a:r>
              <a:rPr lang="en-US" dirty="0" smtClean="0"/>
              <a:t>/related-topics/trends-statistics/infographics/monitoring-future-2016-survey-results</a:t>
            </a:r>
          </a:p>
          <a:p>
            <a:pPr marL="0" marR="0" lvl="0" indent="0" algn="l" rtl="0">
              <a:spcBef>
                <a:spcPts val="0"/>
              </a:spcBef>
              <a:buSzPct val="25000"/>
              <a:buNone/>
            </a:pPr>
            <a:endParaRPr lang="en-US" dirty="0" smtClean="0"/>
          </a:p>
          <a:p>
            <a:pPr lvl="0"/>
            <a:r>
              <a:rPr lang="en-US" sz="1200" b="0" i="0" u="none" strike="noStrike" kern="1200" cap="none" dirty="0" smtClean="0">
                <a:solidFill>
                  <a:schemeClr val="dk1"/>
                </a:solidFill>
                <a:effectLst/>
                <a:latin typeface="Calibri"/>
                <a:ea typeface="Calibri"/>
                <a:cs typeface="Calibri"/>
                <a:sym typeface="Calibri"/>
              </a:rPr>
              <a:t>Once students have summarized their findings, it’s time to share that with the school community. Students have spent time creating materials outlining the scope of the problem and what they have learned. Guide students to identify one</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or two key, overarching messages they would like other students to know about the opioid epidemic.</a:t>
            </a:r>
          </a:p>
          <a:p>
            <a:pPr marL="0" marR="0" lvl="0" indent="0" algn="l" rtl="0">
              <a:spcBef>
                <a:spcPts val="0"/>
              </a:spcBef>
              <a:buSzPct val="25000"/>
              <a:buNone/>
            </a:pPr>
            <a:endParaRPr lang="en-US" dirty="0"/>
          </a:p>
        </p:txBody>
      </p:sp>
      <p:sp>
        <p:nvSpPr>
          <p:cNvPr id="179" name="Shape 179"/>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lvl="0"/>
            <a:r>
              <a:rPr lang="en-US" sz="1200" b="0" i="0" u="none" strike="noStrike" kern="1200" cap="none" dirty="0" smtClean="0">
                <a:solidFill>
                  <a:schemeClr val="dk1"/>
                </a:solidFill>
                <a:effectLst/>
                <a:latin typeface="Calibri"/>
                <a:ea typeface="Calibri"/>
                <a:cs typeface="Calibri"/>
                <a:sym typeface="Calibri"/>
              </a:rPr>
              <a:t>Invite students to think about the audiences they want to reach with their overarching messages, who they are, what they care about, and the best ways to reach them.</a:t>
            </a:r>
          </a:p>
          <a:p>
            <a:r>
              <a:rPr lang="en-US" sz="1200" b="0" i="0" u="none" strike="noStrike" kern="1200" cap="none" dirty="0" smtClean="0">
                <a:solidFill>
                  <a:schemeClr val="dk1"/>
                </a:solidFill>
                <a:effectLst/>
                <a:latin typeface="Calibri"/>
                <a:ea typeface="Calibri"/>
                <a:cs typeface="Calibri"/>
                <a:sym typeface="Calibri"/>
              </a:rPr>
              <a:t>o   Who are the student audience(s) you want to reach?</a:t>
            </a:r>
          </a:p>
          <a:p>
            <a:r>
              <a:rPr lang="en-US" sz="1200" b="0" i="0" u="none" strike="noStrike" kern="1200" cap="none" dirty="0" smtClean="0">
                <a:solidFill>
                  <a:schemeClr val="dk1"/>
                </a:solidFill>
                <a:effectLst/>
                <a:latin typeface="Calibri"/>
                <a:ea typeface="Calibri"/>
                <a:cs typeface="Calibri"/>
                <a:sym typeface="Calibri"/>
              </a:rPr>
              <a:t>o   What are the messages students would like for the community to know?</a:t>
            </a:r>
          </a:p>
          <a:p>
            <a:r>
              <a:rPr lang="en-US" sz="1200" b="0" i="0" u="none" strike="noStrike" kern="1200" cap="none" dirty="0" smtClean="0">
                <a:solidFill>
                  <a:schemeClr val="dk1"/>
                </a:solidFill>
                <a:effectLst/>
                <a:latin typeface="Calibri"/>
                <a:ea typeface="Calibri"/>
                <a:cs typeface="Calibri"/>
                <a:sym typeface="Calibri"/>
              </a:rPr>
              <a:t>o   Is word of mouth the best way to engage families and others?</a:t>
            </a:r>
          </a:p>
          <a:p>
            <a:r>
              <a:rPr lang="en-US" sz="1200" b="0" i="0" u="none" strike="noStrike" kern="1200" cap="none" dirty="0" smtClean="0">
                <a:solidFill>
                  <a:schemeClr val="dk1"/>
                </a:solidFill>
                <a:effectLst/>
                <a:latin typeface="Calibri"/>
                <a:ea typeface="Calibri"/>
                <a:cs typeface="Calibri"/>
                <a:sym typeface="Calibri"/>
              </a:rPr>
              <a:t>o   Could students organize a presentation to the PTA? How would they promote it?</a:t>
            </a:r>
          </a:p>
          <a:p>
            <a:r>
              <a:rPr lang="en-US" sz="1200" b="0" i="0" u="none" strike="noStrike" kern="1200" cap="none" dirty="0" smtClean="0">
                <a:solidFill>
                  <a:schemeClr val="dk1"/>
                </a:solidFill>
                <a:effectLst/>
                <a:latin typeface="Calibri"/>
                <a:ea typeface="Calibri"/>
                <a:cs typeface="Calibri"/>
                <a:sym typeface="Calibri"/>
              </a:rPr>
              <a:t>o   Which social media tools will reach outside audiences and how do you build greater awareness?</a:t>
            </a:r>
          </a:p>
          <a:p>
            <a:pPr lvl="0"/>
            <a:r>
              <a:rPr lang="en-US" sz="1200" b="0" i="0" u="none" strike="noStrike" kern="1200" cap="none" dirty="0" smtClean="0">
                <a:solidFill>
                  <a:schemeClr val="dk1"/>
                </a:solidFill>
                <a:effectLst/>
                <a:latin typeface="Calibri"/>
                <a:ea typeface="Calibri"/>
                <a:cs typeface="Calibri"/>
                <a:sym typeface="Calibri"/>
              </a:rPr>
              <a:t>Students may choose to create a digital campaign, flyers, video PSA, podcast, or blog with posts of their research and interviews to share within the school and community, so that other students can benefit from their research.</a:t>
            </a:r>
          </a:p>
          <a:p>
            <a:r>
              <a:rPr lang="en-US" sz="1200" b="1" i="0" u="none" strike="noStrike" kern="1200" cap="none" dirty="0" smtClean="0">
                <a:solidFill>
                  <a:schemeClr val="dk1"/>
                </a:solidFill>
                <a:effectLst/>
                <a:latin typeface="Calibri"/>
                <a:ea typeface="Calibri"/>
                <a:cs typeface="Calibri"/>
                <a:sym typeface="Calibri"/>
              </a:rPr>
              <a:t> </a:t>
            </a:r>
            <a:endParaRPr lang="en-US" sz="1200" b="0" i="0" u="none" strike="noStrike" kern="1200" cap="none" dirty="0" smtClean="0">
              <a:solidFill>
                <a:schemeClr val="dk1"/>
              </a:solidFill>
              <a:effectLst/>
              <a:latin typeface="Calibri"/>
              <a:ea typeface="Calibri"/>
              <a:cs typeface="Calibri"/>
              <a:sym typeface="Calibri"/>
            </a:endParaRPr>
          </a:p>
        </p:txBody>
      </p:sp>
      <p:sp>
        <p:nvSpPr>
          <p:cNvPr id="187" name="Shape 187"/>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lvl="0"/>
            <a:r>
              <a:rPr lang="en-US" sz="1200" b="0" i="0" u="none" strike="noStrike" kern="1200" cap="none" dirty="0" smtClean="0">
                <a:solidFill>
                  <a:schemeClr val="dk1"/>
                </a:solidFill>
                <a:effectLst/>
                <a:latin typeface="Calibri"/>
                <a:ea typeface="Calibri"/>
                <a:cs typeface="Calibri"/>
                <a:sym typeface="Calibri"/>
              </a:rPr>
              <a:t>Distribute the </a:t>
            </a:r>
            <a:r>
              <a:rPr lang="en-US" sz="1200" b="1" i="1" u="none" strike="noStrike" kern="1200" cap="none" dirty="0" smtClean="0">
                <a:solidFill>
                  <a:schemeClr val="dk1"/>
                </a:solidFill>
                <a:effectLst/>
                <a:latin typeface="Calibri"/>
                <a:ea typeface="Calibri"/>
                <a:cs typeface="Calibri"/>
                <a:sym typeface="Calibri"/>
              </a:rPr>
              <a:t>Levels of Reflection Student Handout</a:t>
            </a:r>
            <a:r>
              <a:rPr lang="en-US" sz="1200" b="0" i="0" u="none" strike="noStrike" kern="1200" cap="none" dirty="0" smtClean="0">
                <a:solidFill>
                  <a:schemeClr val="dk1"/>
                </a:solidFill>
                <a:effectLst/>
                <a:latin typeface="Calibri"/>
                <a:ea typeface="Calibri"/>
                <a:cs typeface="Calibri"/>
                <a:sym typeface="Calibri"/>
              </a:rPr>
              <a:t> for students to summarize and reflect on the impact of the US opioid epidemic. Ask students to select one question from each level to respond to as part of their reflection. The mirror invites students to consider the individual impact of researching the opioid epidemic. The microscope guides students to consider how this research helped students learn more about their community. </a:t>
            </a:r>
            <a:r>
              <a:rPr lang="en-US" sz="1200" b="0" i="0" u="none" strike="noStrike" kern="1200" cap="none" smtClean="0">
                <a:solidFill>
                  <a:schemeClr val="dk1"/>
                </a:solidFill>
                <a:effectLst/>
                <a:latin typeface="Calibri"/>
                <a:ea typeface="Calibri"/>
                <a:cs typeface="Calibri"/>
                <a:sym typeface="Calibri"/>
              </a:rPr>
              <a:t>The binoculars ask students to reflect on larger social issues and their own personal development.</a:t>
            </a:r>
          </a:p>
          <a:p>
            <a:pPr marL="0" marR="0" lvl="0" indent="0" algn="l" rtl="0">
              <a:spcBef>
                <a:spcPts val="0"/>
              </a:spcBef>
              <a:buSzPct val="25000"/>
              <a:buNone/>
            </a:pPr>
            <a:endParaRPr lang="en-US" b="1" dirty="0"/>
          </a:p>
        </p:txBody>
      </p:sp>
      <p:sp>
        <p:nvSpPr>
          <p:cNvPr id="194" name="Shape 194"/>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r>
              <a:rPr lang="en-US" sz="1200" b="0" i="0" u="none" strike="noStrike" kern="1200" cap="none" dirty="0" smtClean="0">
                <a:solidFill>
                  <a:schemeClr val="dk1"/>
                </a:solidFill>
                <a:effectLst/>
                <a:latin typeface="Calibri"/>
                <a:ea typeface="Calibri"/>
                <a:cs typeface="Calibri"/>
                <a:sym typeface="Calibri"/>
              </a:rPr>
              <a:t>As an engage activity, students will share what they know about the US opioid epidemic and its impact on different parts of a community.</a:t>
            </a:r>
          </a:p>
          <a:p>
            <a:pPr lvl="0"/>
            <a:r>
              <a:rPr lang="en-US" sz="1200" b="0" i="0" u="none" strike="noStrike" kern="1200" cap="none" dirty="0" smtClean="0">
                <a:solidFill>
                  <a:schemeClr val="dk1"/>
                </a:solidFill>
                <a:effectLst/>
                <a:latin typeface="Calibri"/>
                <a:ea typeface="Calibri"/>
                <a:cs typeface="Calibri"/>
                <a:sym typeface="Calibri"/>
              </a:rPr>
              <a:t>Divide students into groups of 3–4. Display 4 large sheets of chart paper along one side of the room. Each sheet should have one of the following prompts:</a:t>
            </a:r>
          </a:p>
          <a:p>
            <a:r>
              <a:rPr lang="en-US" sz="1200" b="0" i="0" u="none" strike="noStrike" kern="1200" cap="none" dirty="0" smtClean="0">
                <a:solidFill>
                  <a:schemeClr val="dk1"/>
                </a:solidFill>
                <a:effectLst/>
                <a:latin typeface="Calibri"/>
                <a:ea typeface="Calibri"/>
                <a:cs typeface="Calibri"/>
                <a:sym typeface="Calibri"/>
              </a:rPr>
              <a:t>o   How has the opioid epidemic affected people?</a:t>
            </a:r>
          </a:p>
          <a:p>
            <a:r>
              <a:rPr lang="en-US" sz="1200" b="0" i="0" u="none" strike="noStrike" kern="1200" cap="none" dirty="0" smtClean="0">
                <a:solidFill>
                  <a:schemeClr val="dk1"/>
                </a:solidFill>
                <a:effectLst/>
                <a:latin typeface="Calibri"/>
                <a:ea typeface="Calibri"/>
                <a:cs typeface="Calibri"/>
                <a:sym typeface="Calibri"/>
              </a:rPr>
              <a:t>o   How has the opioid epidemic impacted emergency room related costs?</a:t>
            </a:r>
          </a:p>
          <a:p>
            <a:r>
              <a:rPr lang="en-US" sz="1200" b="0" i="0" u="none" strike="noStrike" kern="1200" cap="none" dirty="0" smtClean="0">
                <a:solidFill>
                  <a:schemeClr val="dk1"/>
                </a:solidFill>
                <a:effectLst/>
                <a:latin typeface="Calibri"/>
                <a:ea typeface="Calibri"/>
                <a:cs typeface="Calibri"/>
                <a:sym typeface="Calibri"/>
              </a:rPr>
              <a:t>o   How has the opioid epidemic involved families as part of the solution?</a:t>
            </a:r>
          </a:p>
          <a:p>
            <a:r>
              <a:rPr lang="en-US" sz="1200" b="0" i="0" u="none" strike="noStrike" kern="1200" cap="none" dirty="0" smtClean="0">
                <a:solidFill>
                  <a:schemeClr val="dk1"/>
                </a:solidFill>
                <a:effectLst/>
                <a:latin typeface="Calibri"/>
                <a:ea typeface="Calibri"/>
                <a:cs typeface="Calibri"/>
                <a:sym typeface="Calibri"/>
              </a:rPr>
              <a:t>o   How has the opioid epidemic involved education as part of the solution?</a:t>
            </a:r>
          </a:p>
          <a:p>
            <a:r>
              <a:rPr lang="en-US" sz="1200" b="0" i="0" u="none" strike="noStrike" kern="1200" cap="none" dirty="0" smtClean="0">
                <a:solidFill>
                  <a:schemeClr val="dk1"/>
                </a:solidFill>
                <a:effectLst/>
                <a:latin typeface="Calibri"/>
                <a:ea typeface="Calibri"/>
                <a:cs typeface="Calibri"/>
                <a:sym typeface="Calibri"/>
              </a:rPr>
              <a:t>Create another set of 4 large sheets with the same prompts on the other side of the room.</a:t>
            </a:r>
          </a:p>
          <a:p>
            <a:pPr lvl="0"/>
            <a:r>
              <a:rPr lang="en-US" sz="1200" b="0" i="0" u="none" strike="noStrike" kern="1200" cap="none" dirty="0" smtClean="0">
                <a:solidFill>
                  <a:schemeClr val="dk1"/>
                </a:solidFill>
                <a:effectLst/>
                <a:latin typeface="Calibri"/>
                <a:ea typeface="Calibri"/>
                <a:cs typeface="Calibri"/>
                <a:sym typeface="Calibri"/>
              </a:rPr>
              <a:t>Distribute a different color marker to each group. Start off each group at one sheet of paper and provide 2-3 minutes for students to respond to the prompt. Repeat three more times as teams rotate through each prompt and add their ideas. Students should be guided to be additive and not repetitive. When time is up, invite students to go back to their original papers and direct groups to summarize the ideas.</a:t>
            </a:r>
          </a:p>
          <a:p>
            <a:pPr lvl="0"/>
            <a:r>
              <a:rPr lang="en-US" sz="1200" b="0" i="0" u="none" strike="noStrike" kern="1200" cap="none" dirty="0" smtClean="0">
                <a:solidFill>
                  <a:schemeClr val="dk1"/>
                </a:solidFill>
                <a:effectLst/>
                <a:latin typeface="Calibri"/>
                <a:ea typeface="Calibri"/>
                <a:cs typeface="Calibri"/>
                <a:sym typeface="Calibri"/>
              </a:rPr>
              <a:t>Ask each group to report out the information from the conversation and invite students to draw conclusions about consistent or conflicting information, predictions, and questions.</a:t>
            </a:r>
            <a:endParaRPr lang="en-US" sz="1200" b="0" i="0" u="none" strike="noStrike" kern="1200" cap="none" dirty="0">
              <a:solidFill>
                <a:schemeClr val="dk1"/>
              </a:solidFill>
              <a:effectLst/>
              <a:latin typeface="Calibri"/>
              <a:ea typeface="Calibri"/>
              <a:cs typeface="Calibri"/>
              <a:sym typeface="Calibri"/>
            </a:endParaRPr>
          </a:p>
        </p:txBody>
      </p:sp>
      <p:sp>
        <p:nvSpPr>
          <p:cNvPr id="94" name="Shape 9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lvl="0"/>
            <a:r>
              <a:rPr lang="en-US" sz="1200" b="0" i="0" u="none" strike="noStrike" kern="1200" cap="none" dirty="0" smtClean="0">
                <a:solidFill>
                  <a:schemeClr val="dk1"/>
                </a:solidFill>
                <a:effectLst/>
                <a:latin typeface="Calibri"/>
                <a:ea typeface="Calibri"/>
                <a:cs typeface="Calibri"/>
                <a:sym typeface="Calibri"/>
              </a:rPr>
              <a:t>Distribute the December, 2016 feature story from the </a:t>
            </a:r>
            <a:r>
              <a:rPr lang="en-US" sz="1200" b="0" i="1" u="none" strike="noStrike" kern="1200" cap="none" dirty="0" smtClean="0">
                <a:solidFill>
                  <a:schemeClr val="dk1"/>
                </a:solidFill>
                <a:effectLst/>
                <a:latin typeface="Calibri"/>
                <a:ea typeface="Calibri"/>
                <a:cs typeface="Calibri"/>
                <a:sym typeface="Calibri"/>
              </a:rPr>
              <a:t>Washington Post</a:t>
            </a:r>
            <a:r>
              <a:rPr lang="en-US" sz="1200" b="0" i="0" u="none" strike="noStrike" kern="1200" cap="none" dirty="0" smtClean="0">
                <a:solidFill>
                  <a:schemeClr val="dk1"/>
                </a:solidFill>
                <a:effectLst/>
                <a:latin typeface="Calibri"/>
                <a:ea typeface="Calibri"/>
                <a:cs typeface="Calibri"/>
                <a:sym typeface="Calibri"/>
              </a:rPr>
              <a:t>, “Orphaned by America’s Opioid Epidemic”</a:t>
            </a:r>
            <a:r>
              <a:rPr lang="en-US" sz="1200" b="0" i="0" u="none" strike="noStrike" kern="1200" cap="none" dirty="0" smtClean="0">
                <a:solidFill>
                  <a:schemeClr val="dk1"/>
                </a:solidFill>
                <a:effectLst/>
                <a:latin typeface="Calibri"/>
                <a:ea typeface="Calibri"/>
                <a:cs typeface="Calibri"/>
                <a:sym typeface="Calibri"/>
                <a:hlinkClick r:id="rId3"/>
              </a:rPr>
              <a:t> http://www.washingtonpost.com/sf/national/2016/12/17/orphaned-by-americas-opioid-epidemic/</a:t>
            </a:r>
            <a:endParaRPr lang="en-US" sz="1200" b="0" i="0" u="none" strike="noStrike" kern="1200" cap="none" dirty="0" smtClean="0">
              <a:solidFill>
                <a:schemeClr val="dk1"/>
              </a:solidFill>
              <a:effectLst/>
              <a:latin typeface="Calibri"/>
              <a:ea typeface="Calibri"/>
              <a:cs typeface="Calibri"/>
              <a:sym typeface="Calibri"/>
            </a:endParaRPr>
          </a:p>
          <a:p>
            <a:pPr lvl="0"/>
            <a:r>
              <a:rPr lang="en-US" sz="1200" b="0" i="0" u="none" strike="noStrike" kern="1200" cap="none" dirty="0" smtClean="0">
                <a:solidFill>
                  <a:schemeClr val="dk1"/>
                </a:solidFill>
                <a:effectLst/>
                <a:latin typeface="Calibri"/>
                <a:ea typeface="Calibri"/>
                <a:cs typeface="Calibri"/>
                <a:sym typeface="Calibri"/>
              </a:rPr>
              <a:t>Guide students to use a Close Reading Strategy as they obtain information by reading the article. Students should respond to the following questions on a blank sheet of paper as they read:</a:t>
            </a:r>
          </a:p>
          <a:p>
            <a:r>
              <a:rPr lang="en-US" sz="1200" b="0" i="0" u="none" strike="noStrike" kern="1200" cap="none" dirty="0" smtClean="0">
                <a:solidFill>
                  <a:schemeClr val="dk1"/>
                </a:solidFill>
                <a:effectLst/>
                <a:latin typeface="Calibri"/>
                <a:ea typeface="Calibri"/>
                <a:cs typeface="Calibri"/>
                <a:sym typeface="Calibri"/>
              </a:rPr>
              <a:t>o   What claims does the author make?</a:t>
            </a:r>
          </a:p>
          <a:p>
            <a:r>
              <a:rPr lang="en-US" sz="1200" b="0" i="0" u="none" strike="noStrike" kern="1200" cap="none" dirty="0" smtClean="0">
                <a:solidFill>
                  <a:schemeClr val="dk1"/>
                </a:solidFill>
                <a:effectLst/>
                <a:latin typeface="Calibri"/>
                <a:ea typeface="Calibri"/>
                <a:cs typeface="Calibri"/>
                <a:sym typeface="Calibri"/>
              </a:rPr>
              <a:t>o   What evidence does the author use to support those claims?</a:t>
            </a:r>
          </a:p>
          <a:p>
            <a:r>
              <a:rPr lang="en-US" sz="1200" b="0" i="0" u="none" strike="noStrike" kern="1200" cap="none" dirty="0" smtClean="0">
                <a:solidFill>
                  <a:schemeClr val="dk1"/>
                </a:solidFill>
                <a:effectLst/>
                <a:latin typeface="Calibri"/>
                <a:ea typeface="Calibri"/>
                <a:cs typeface="Calibri"/>
                <a:sym typeface="Calibri"/>
              </a:rPr>
              <a:t>o   How is this document supposed to make me feel?</a:t>
            </a:r>
          </a:p>
          <a:p>
            <a:r>
              <a:rPr lang="en-US" sz="1200" b="0" i="0" u="none" strike="noStrike" kern="1200" cap="none" dirty="0" smtClean="0">
                <a:solidFill>
                  <a:schemeClr val="dk1"/>
                </a:solidFill>
                <a:effectLst/>
                <a:latin typeface="Calibri"/>
                <a:ea typeface="Calibri"/>
                <a:cs typeface="Calibri"/>
                <a:sym typeface="Calibri"/>
              </a:rPr>
              <a:t>o   What words or phrases does the author use to convince me that he/she is right?</a:t>
            </a:r>
          </a:p>
          <a:p>
            <a:r>
              <a:rPr lang="en-US" sz="1200" b="0" i="0" u="none" strike="noStrike" kern="1200" cap="none" dirty="0" smtClean="0">
                <a:solidFill>
                  <a:schemeClr val="dk1"/>
                </a:solidFill>
                <a:effectLst/>
                <a:latin typeface="Calibri"/>
                <a:ea typeface="Calibri"/>
                <a:cs typeface="Calibri"/>
                <a:sym typeface="Calibri"/>
              </a:rPr>
              <a:t>o   What information does the author leave out?</a:t>
            </a:r>
          </a:p>
          <a:p>
            <a:r>
              <a:rPr lang="en-US" sz="1200" b="0" i="0" u="none" strike="noStrike" kern="1200" cap="none" dirty="0" smtClean="0">
                <a:solidFill>
                  <a:schemeClr val="dk1"/>
                </a:solidFill>
                <a:effectLst/>
                <a:latin typeface="Calibri"/>
                <a:ea typeface="Calibri"/>
                <a:cs typeface="Calibri"/>
                <a:sym typeface="Calibri"/>
              </a:rPr>
              <a:t>Ask students to return to their groups from slide one and share their responses. Guide students to revisit the prompt they summarized in slide one and make any changes based on information from the article. Then, ask each group to evaluate what they think is the most significant impact.</a:t>
            </a:r>
          </a:p>
        </p:txBody>
      </p:sp>
      <p:sp>
        <p:nvSpPr>
          <p:cNvPr id="101" name="Shape 10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lvl="0"/>
            <a:r>
              <a:rPr lang="en-US" sz="1200" b="0" i="0" u="none" strike="noStrike" kern="1200" cap="none" dirty="0" smtClean="0">
                <a:solidFill>
                  <a:schemeClr val="dk1"/>
                </a:solidFill>
                <a:effectLst/>
                <a:latin typeface="Calibri"/>
                <a:ea typeface="Calibri"/>
                <a:cs typeface="Calibri"/>
                <a:sym typeface="Calibri"/>
              </a:rPr>
              <a:t>Ask students:</a:t>
            </a:r>
          </a:p>
          <a:p>
            <a:pPr lvl="1"/>
            <a:r>
              <a:rPr lang="en-US" sz="1200" b="0" i="0" u="none" strike="noStrike" kern="1200" cap="none" dirty="0" smtClean="0">
                <a:solidFill>
                  <a:schemeClr val="dk1"/>
                </a:solidFill>
                <a:effectLst/>
                <a:latin typeface="Calibri"/>
                <a:ea typeface="Calibri"/>
                <a:cs typeface="Calibri"/>
                <a:sym typeface="Calibri"/>
              </a:rPr>
              <a:t>Do you think our community is impacted by the opioid epidemic? What evidence supports your response? It is anticipated students will share they have seen news reports, discussed the topic in other classes, heard information on the radio, or noticed reports on social media. Students may say their community is not impacted because they have not noticed any reports.</a:t>
            </a:r>
          </a:p>
          <a:p>
            <a:pPr lvl="0"/>
            <a:r>
              <a:rPr lang="en-US" sz="1200" b="0" i="0" u="none" strike="noStrike" kern="1200" cap="none" dirty="0" smtClean="0">
                <a:solidFill>
                  <a:schemeClr val="dk1"/>
                </a:solidFill>
                <a:effectLst/>
                <a:latin typeface="Calibri"/>
                <a:ea typeface="Calibri"/>
                <a:cs typeface="Calibri"/>
                <a:sym typeface="Calibri"/>
              </a:rPr>
              <a:t>Guide students to brainstorm five resources that could help them find out.</a:t>
            </a:r>
          </a:p>
          <a:p>
            <a:pPr lvl="1"/>
            <a:r>
              <a:rPr lang="en-US" sz="1200" b="0" i="0" u="none" strike="noStrike" kern="1200" cap="none" dirty="0" smtClean="0">
                <a:solidFill>
                  <a:schemeClr val="dk1"/>
                </a:solidFill>
                <a:effectLst/>
                <a:latin typeface="Calibri"/>
                <a:ea typeface="Calibri"/>
                <a:cs typeface="Calibri"/>
                <a:sym typeface="Calibri"/>
              </a:rPr>
              <a:t>Anticipated responses include news articles, infographics, interviews, outreach and awareness flyers, news videos, and guest speakers.</a:t>
            </a:r>
          </a:p>
        </p:txBody>
      </p:sp>
      <p:sp>
        <p:nvSpPr>
          <p:cNvPr id="109" name="Shape 10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lvl="0"/>
            <a:r>
              <a:rPr lang="en-US" sz="1200" b="0" i="0" u="none" strike="noStrike" kern="1200" cap="none" dirty="0" smtClean="0">
                <a:solidFill>
                  <a:schemeClr val="dk1"/>
                </a:solidFill>
                <a:effectLst/>
                <a:latin typeface="Calibri"/>
                <a:ea typeface="Calibri"/>
                <a:cs typeface="Calibri"/>
                <a:sym typeface="Calibri"/>
              </a:rPr>
              <a:t>Divide students into research teams of 2-3 students. Distribute the </a:t>
            </a:r>
            <a:r>
              <a:rPr lang="en-US" sz="1200" b="1" i="1" u="none" strike="noStrike" kern="1200" cap="none" dirty="0" smtClean="0">
                <a:solidFill>
                  <a:schemeClr val="dk1"/>
                </a:solidFill>
                <a:effectLst/>
                <a:latin typeface="Calibri"/>
                <a:ea typeface="Calibri"/>
                <a:cs typeface="Calibri"/>
                <a:sym typeface="Calibri"/>
              </a:rPr>
              <a:t>Research Plan Student Handout</a:t>
            </a:r>
            <a:r>
              <a:rPr lang="en-US" sz="1200" b="0" i="0" u="none" strike="noStrike" kern="1200" cap="none" dirty="0" smtClean="0">
                <a:solidFill>
                  <a:schemeClr val="dk1"/>
                </a:solidFill>
                <a:effectLst/>
                <a:latin typeface="Calibri"/>
                <a:ea typeface="Calibri"/>
                <a:cs typeface="Calibri"/>
                <a:sym typeface="Calibri"/>
              </a:rPr>
              <a:t>. Explain to students that a research plan describes how you plan to conduct your research. It helps you prepare and organize your ideas to better understand your results. Students will use the graphic organizer to begin planning out how they will research if/how the opioid epidemic has impacted their community. </a:t>
            </a:r>
          </a:p>
          <a:p>
            <a:pPr lvl="0"/>
            <a:r>
              <a:rPr lang="en-US" sz="1200" b="0" i="0" u="none" strike="noStrike" kern="1200" cap="none" dirty="0" smtClean="0">
                <a:solidFill>
                  <a:schemeClr val="dk1"/>
                </a:solidFill>
                <a:effectLst/>
                <a:latin typeface="Calibri"/>
                <a:ea typeface="Calibri"/>
                <a:cs typeface="Calibri"/>
                <a:sym typeface="Calibri"/>
              </a:rPr>
              <a:t>Use the following guiding questions</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to support students with completing their research plan.</a:t>
            </a:r>
          </a:p>
          <a:p>
            <a:r>
              <a:rPr lang="en-US" sz="1200" b="0" i="0" u="none" strike="noStrike" kern="1200" cap="none" dirty="0" smtClean="0">
                <a:solidFill>
                  <a:schemeClr val="dk1"/>
                </a:solidFill>
                <a:effectLst/>
                <a:latin typeface="Calibri"/>
                <a:ea typeface="Calibri"/>
                <a:cs typeface="Calibri"/>
                <a:sym typeface="Calibri"/>
              </a:rPr>
              <a:t>o   Does our community have an opioid addiction problem?</a:t>
            </a:r>
          </a:p>
          <a:p>
            <a:r>
              <a:rPr lang="en-US" sz="1200" b="0" i="0" u="none" strike="noStrike" kern="1200" cap="none" dirty="0" smtClean="0">
                <a:solidFill>
                  <a:schemeClr val="dk1"/>
                </a:solidFill>
                <a:effectLst/>
                <a:latin typeface="Calibri"/>
                <a:ea typeface="Calibri"/>
                <a:cs typeface="Calibri"/>
                <a:sym typeface="Calibri"/>
              </a:rPr>
              <a:t>o   How widespread is it?</a:t>
            </a:r>
          </a:p>
          <a:p>
            <a:r>
              <a:rPr lang="en-US" sz="1200" b="0" i="0" u="none" strike="noStrike" kern="1200" cap="none" dirty="0" smtClean="0">
                <a:solidFill>
                  <a:schemeClr val="dk1"/>
                </a:solidFill>
                <a:effectLst/>
                <a:latin typeface="Calibri"/>
                <a:ea typeface="Calibri"/>
                <a:cs typeface="Calibri"/>
                <a:sym typeface="Calibri"/>
              </a:rPr>
              <a:t>o   Who does it affect?</a:t>
            </a:r>
          </a:p>
          <a:p>
            <a:r>
              <a:rPr lang="en-US" sz="1200" b="0" i="0" u="none" strike="noStrike" kern="1200" cap="none" dirty="0" smtClean="0">
                <a:solidFill>
                  <a:schemeClr val="dk1"/>
                </a:solidFill>
                <a:effectLst/>
                <a:latin typeface="Calibri"/>
                <a:ea typeface="Calibri"/>
                <a:cs typeface="Calibri"/>
                <a:sym typeface="Calibri"/>
              </a:rPr>
              <a:t>o  How has the opioid epidemic affected people?</a:t>
            </a:r>
          </a:p>
          <a:p>
            <a:r>
              <a:rPr lang="en-US" sz="1200" b="0" i="0" u="none" strike="noStrike" kern="1200" cap="none" dirty="0" smtClean="0">
                <a:solidFill>
                  <a:schemeClr val="dk1"/>
                </a:solidFill>
                <a:effectLst/>
                <a:latin typeface="Calibri"/>
                <a:ea typeface="Calibri"/>
                <a:cs typeface="Calibri"/>
                <a:sym typeface="Calibri"/>
              </a:rPr>
              <a:t>o   How has the opioid epidemic impacted emergency room related costs?</a:t>
            </a:r>
          </a:p>
          <a:p>
            <a:r>
              <a:rPr lang="en-US" sz="1200" b="0" i="0" u="none" strike="noStrike" kern="1200" cap="none" dirty="0" smtClean="0">
                <a:solidFill>
                  <a:schemeClr val="dk1"/>
                </a:solidFill>
                <a:effectLst/>
                <a:latin typeface="Calibri"/>
                <a:ea typeface="Calibri"/>
                <a:cs typeface="Calibri"/>
                <a:sym typeface="Calibri"/>
              </a:rPr>
              <a:t>o   How has the opioid epidemic involved families as part of the solution?</a:t>
            </a:r>
          </a:p>
          <a:p>
            <a:r>
              <a:rPr lang="en-US" sz="1200" b="0" i="0" u="none" strike="noStrike" kern="1200" cap="none" dirty="0" smtClean="0">
                <a:solidFill>
                  <a:schemeClr val="dk1"/>
                </a:solidFill>
                <a:effectLst/>
                <a:latin typeface="Calibri"/>
                <a:ea typeface="Calibri"/>
                <a:cs typeface="Calibri"/>
                <a:sym typeface="Calibri"/>
              </a:rPr>
              <a:t>o   How has the opioid epidemic involved education as part of the solution?</a:t>
            </a:r>
          </a:p>
          <a:p>
            <a:r>
              <a:rPr lang="en-US" sz="1200" b="0" i="0" u="none" strike="noStrike" kern="1200" cap="none" dirty="0" smtClean="0">
                <a:solidFill>
                  <a:schemeClr val="dk1"/>
                </a:solidFill>
                <a:effectLst/>
                <a:latin typeface="Calibri"/>
                <a:ea typeface="Calibri"/>
                <a:cs typeface="Calibri"/>
                <a:sym typeface="Calibri"/>
              </a:rPr>
              <a:t>o   What ways could we begin, at our school, at home, or in our community, to work on drug education or prevention to stop this problem from spreading?</a:t>
            </a:r>
          </a:p>
          <a:p>
            <a:endParaRPr lang="en-US" sz="1200" b="0" i="0" u="none" strike="noStrike" kern="1200" cap="none" dirty="0" smtClean="0">
              <a:solidFill>
                <a:schemeClr val="dk1"/>
              </a:solidFill>
              <a:effectLst/>
              <a:latin typeface="Calibri"/>
              <a:ea typeface="Calibri"/>
              <a:cs typeface="Calibri"/>
              <a:sym typeface="Calibri"/>
            </a:endParaRPr>
          </a:p>
        </p:txBody>
      </p:sp>
      <p:sp>
        <p:nvSpPr>
          <p:cNvPr id="117" name="Shape 11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lvl="0"/>
            <a:r>
              <a:rPr lang="en-US" sz="1200" b="0" i="0" u="none" strike="noStrike" kern="1200" cap="none" dirty="0" smtClean="0">
                <a:solidFill>
                  <a:schemeClr val="dk1"/>
                </a:solidFill>
                <a:effectLst/>
                <a:latin typeface="Calibri"/>
                <a:ea typeface="Calibri"/>
                <a:cs typeface="Calibri"/>
                <a:sym typeface="Calibri"/>
              </a:rPr>
              <a:t>Use the slide to display common domains encountered during internet searches. Invite students to rank them from most credible to least credible and justify their ranking. This will help students identify credible sources when they start their research.</a:t>
            </a:r>
          </a:p>
          <a:p>
            <a:r>
              <a:rPr lang="en-US" sz="1200" b="0" i="0" u="none" strike="noStrike" kern="1200" cap="none" dirty="0" smtClean="0">
                <a:solidFill>
                  <a:schemeClr val="dk1"/>
                </a:solidFill>
                <a:effectLst/>
                <a:latin typeface="Calibri"/>
                <a:ea typeface="Calibri"/>
                <a:cs typeface="Calibri"/>
                <a:sym typeface="Calibri"/>
              </a:rPr>
              <a:t>o   .org: An advocacy web site, such as a not-for-profit organization.</a:t>
            </a:r>
          </a:p>
          <a:p>
            <a:r>
              <a:rPr lang="en-US" sz="1200" b="0" i="0" u="none" strike="noStrike" kern="1200" cap="none" dirty="0" smtClean="0">
                <a:solidFill>
                  <a:schemeClr val="dk1"/>
                </a:solidFill>
                <a:effectLst/>
                <a:latin typeface="Calibri"/>
                <a:ea typeface="Calibri"/>
                <a:cs typeface="Calibri"/>
                <a:sym typeface="Calibri"/>
              </a:rPr>
              <a:t>o   .com: A business or commercial site.</a:t>
            </a:r>
          </a:p>
          <a:p>
            <a:r>
              <a:rPr lang="en-US" sz="1200" b="0" i="0" u="none" strike="noStrike" kern="1200" cap="none" dirty="0" smtClean="0">
                <a:solidFill>
                  <a:schemeClr val="dk1"/>
                </a:solidFill>
                <a:effectLst/>
                <a:latin typeface="Calibri"/>
                <a:ea typeface="Calibri"/>
                <a:cs typeface="Calibri"/>
                <a:sym typeface="Calibri"/>
              </a:rPr>
              <a:t>o   </a:t>
            </a:r>
            <a:r>
              <a:rPr lang="en-US" sz="1200" b="0" i="0" u="none" strike="noStrike" kern="1200" cap="none" dirty="0" err="1" smtClean="0">
                <a:solidFill>
                  <a:schemeClr val="dk1"/>
                </a:solidFill>
                <a:effectLst/>
                <a:latin typeface="Calibri"/>
                <a:ea typeface="Calibri"/>
                <a:cs typeface="Calibri"/>
                <a:sym typeface="Calibri"/>
              </a:rPr>
              <a:t>.net</a:t>
            </a:r>
            <a:r>
              <a:rPr lang="en-US" sz="1200" b="0" i="0" u="none" strike="noStrike" kern="1200" cap="none" dirty="0" smtClean="0">
                <a:solidFill>
                  <a:schemeClr val="dk1"/>
                </a:solidFill>
                <a:effectLst/>
                <a:latin typeface="Calibri"/>
                <a:ea typeface="Calibri"/>
                <a:cs typeface="Calibri"/>
                <a:sym typeface="Calibri"/>
              </a:rPr>
              <a:t>: A site from a network organization or an Internet service provider.;</a:t>
            </a:r>
          </a:p>
          <a:p>
            <a:r>
              <a:rPr lang="en-US" sz="1200" b="0" i="0" u="none" strike="noStrike" kern="1200" cap="none" dirty="0" smtClean="0">
                <a:solidFill>
                  <a:schemeClr val="dk1"/>
                </a:solidFill>
                <a:effectLst/>
                <a:latin typeface="Calibri"/>
                <a:ea typeface="Calibri"/>
                <a:cs typeface="Calibri"/>
                <a:sym typeface="Calibri"/>
              </a:rPr>
              <a:t>o   .</a:t>
            </a:r>
            <a:r>
              <a:rPr lang="en-US" sz="1200" b="0" i="0" u="none" strike="noStrike" kern="1200" cap="none" dirty="0" err="1" smtClean="0">
                <a:solidFill>
                  <a:schemeClr val="dk1"/>
                </a:solidFill>
                <a:effectLst/>
                <a:latin typeface="Calibri"/>
                <a:ea typeface="Calibri"/>
                <a:cs typeface="Calibri"/>
                <a:sym typeface="Calibri"/>
              </a:rPr>
              <a:t>edu</a:t>
            </a:r>
            <a:r>
              <a:rPr lang="en-US" sz="1200" b="0" i="0" u="none" strike="noStrike" kern="1200" cap="none" dirty="0" smtClean="0">
                <a:solidFill>
                  <a:schemeClr val="dk1"/>
                </a:solidFill>
                <a:effectLst/>
                <a:latin typeface="Calibri"/>
                <a:ea typeface="Calibri"/>
                <a:cs typeface="Calibri"/>
                <a:sym typeface="Calibri"/>
              </a:rPr>
              <a:t>: A site affiliated with a higher education institution</a:t>
            </a:r>
          </a:p>
          <a:p>
            <a:r>
              <a:rPr lang="en-US" sz="1200" b="0" i="0" u="none" strike="noStrike" kern="1200" cap="none" dirty="0" smtClean="0">
                <a:solidFill>
                  <a:schemeClr val="dk1"/>
                </a:solidFill>
                <a:effectLst/>
                <a:latin typeface="Calibri"/>
                <a:ea typeface="Calibri"/>
                <a:cs typeface="Calibri"/>
                <a:sym typeface="Calibri"/>
              </a:rPr>
              <a:t>o   .</a:t>
            </a:r>
            <a:r>
              <a:rPr lang="en-US" sz="1200" b="0" i="0" u="none" strike="noStrike" kern="1200" cap="none" dirty="0" err="1" smtClean="0">
                <a:solidFill>
                  <a:schemeClr val="dk1"/>
                </a:solidFill>
                <a:effectLst/>
                <a:latin typeface="Calibri"/>
                <a:ea typeface="Calibri"/>
                <a:cs typeface="Calibri"/>
                <a:sym typeface="Calibri"/>
              </a:rPr>
              <a:t>gov</a:t>
            </a:r>
            <a:r>
              <a:rPr lang="en-US" sz="1200" b="0" i="0" u="none" strike="noStrike" kern="1200" cap="none" dirty="0" smtClean="0">
                <a:solidFill>
                  <a:schemeClr val="dk1"/>
                </a:solidFill>
                <a:effectLst/>
                <a:latin typeface="Calibri"/>
                <a:ea typeface="Calibri"/>
                <a:cs typeface="Calibri"/>
                <a:sym typeface="Calibri"/>
              </a:rPr>
              <a:t>: A federal government site.</a:t>
            </a:r>
          </a:p>
          <a:p>
            <a:r>
              <a:rPr lang="en-US" sz="1200" b="0" i="0" u="none" strike="noStrike" kern="1200" cap="none" dirty="0" smtClean="0">
                <a:solidFill>
                  <a:schemeClr val="dk1"/>
                </a:solidFill>
                <a:effectLst/>
                <a:latin typeface="Calibri"/>
                <a:ea typeface="Calibri"/>
                <a:cs typeface="Calibri"/>
                <a:sym typeface="Calibri"/>
              </a:rPr>
              <a:t>Emphasize that .org, .</a:t>
            </a:r>
            <a:r>
              <a:rPr lang="en-US" sz="1200" b="0" i="0" u="none" strike="noStrike" kern="1200" cap="none" dirty="0" err="1" smtClean="0">
                <a:solidFill>
                  <a:schemeClr val="dk1"/>
                </a:solidFill>
                <a:effectLst/>
                <a:latin typeface="Calibri"/>
                <a:ea typeface="Calibri"/>
                <a:cs typeface="Calibri"/>
                <a:sym typeface="Calibri"/>
              </a:rPr>
              <a:t>gov</a:t>
            </a:r>
            <a:r>
              <a:rPr lang="en-US" sz="1200" b="0" i="0" u="none" strike="noStrike" kern="1200" cap="none" dirty="0" smtClean="0">
                <a:solidFill>
                  <a:schemeClr val="dk1"/>
                </a:solidFill>
                <a:effectLst/>
                <a:latin typeface="Calibri"/>
                <a:ea typeface="Calibri"/>
                <a:cs typeface="Calibri"/>
                <a:sym typeface="Calibri"/>
              </a:rPr>
              <a:t>, and .</a:t>
            </a:r>
            <a:r>
              <a:rPr lang="en-US" sz="1200" b="0" i="0" u="none" strike="noStrike" kern="1200" cap="none" dirty="0" err="1" smtClean="0">
                <a:solidFill>
                  <a:schemeClr val="dk1"/>
                </a:solidFill>
                <a:effectLst/>
                <a:latin typeface="Calibri"/>
                <a:ea typeface="Calibri"/>
                <a:cs typeface="Calibri"/>
                <a:sym typeface="Calibri"/>
              </a:rPr>
              <a:t>edu</a:t>
            </a:r>
            <a:r>
              <a:rPr lang="en-US" sz="1200" b="0" i="0" u="none" strike="noStrike" kern="1200" cap="none" dirty="0" smtClean="0">
                <a:solidFill>
                  <a:schemeClr val="dk1"/>
                </a:solidFill>
                <a:effectLst/>
                <a:latin typeface="Calibri"/>
                <a:ea typeface="Calibri"/>
                <a:cs typeface="Calibri"/>
                <a:sym typeface="Calibri"/>
              </a:rPr>
              <a:t> are typically more credible sites than the others.</a:t>
            </a:r>
          </a:p>
          <a:p>
            <a:pPr lvl="0"/>
            <a:r>
              <a:rPr lang="en-US" sz="1200" b="0" i="0" u="none" strike="noStrike" kern="1200" cap="none" dirty="0" smtClean="0">
                <a:solidFill>
                  <a:schemeClr val="dk1"/>
                </a:solidFill>
                <a:effectLst/>
                <a:latin typeface="Calibri"/>
                <a:ea typeface="Calibri"/>
                <a:cs typeface="Calibri"/>
                <a:sym typeface="Calibri"/>
              </a:rPr>
              <a:t>Distribute </a:t>
            </a:r>
            <a:r>
              <a:rPr lang="en-US" sz="1200" b="1" i="1" u="none" strike="noStrike" kern="1200" cap="none" dirty="0" smtClean="0">
                <a:solidFill>
                  <a:schemeClr val="dk1"/>
                </a:solidFill>
                <a:effectLst/>
                <a:latin typeface="Calibri"/>
                <a:ea typeface="Calibri"/>
                <a:cs typeface="Calibri"/>
                <a:sym typeface="Calibri"/>
              </a:rPr>
              <a:t>Tips for Finding Credible Online Resources Student Handout</a:t>
            </a:r>
            <a:r>
              <a:rPr lang="en-US" sz="1200" b="0" i="0" u="none" strike="noStrike" kern="1200" cap="none" dirty="0" smtClean="0">
                <a:solidFill>
                  <a:schemeClr val="dk1"/>
                </a:solidFill>
                <a:effectLst/>
                <a:latin typeface="Calibri"/>
                <a:ea typeface="Calibri"/>
                <a:cs typeface="Calibri"/>
                <a:sym typeface="Calibri"/>
              </a:rPr>
              <a:t> to support students with evaluating websites. Invite students to review the resource and revisit their </a:t>
            </a:r>
            <a:r>
              <a:rPr lang="en-US" sz="1200" b="1" i="1" u="none" strike="noStrike" kern="1200" cap="none" dirty="0" smtClean="0">
                <a:solidFill>
                  <a:schemeClr val="dk1"/>
                </a:solidFill>
                <a:effectLst/>
                <a:latin typeface="Calibri"/>
                <a:ea typeface="Calibri"/>
                <a:cs typeface="Calibri"/>
                <a:sym typeface="Calibri"/>
              </a:rPr>
              <a:t>Research Plan Student Handout</a:t>
            </a:r>
            <a:r>
              <a:rPr lang="en-US" sz="1200" b="0" i="0" u="none" strike="noStrike" kern="1200" cap="none" dirty="0" smtClean="0">
                <a:solidFill>
                  <a:schemeClr val="dk1"/>
                </a:solidFill>
                <a:effectLst/>
                <a:latin typeface="Calibri"/>
                <a:ea typeface="Calibri"/>
                <a:cs typeface="Calibri"/>
                <a:sym typeface="Calibri"/>
              </a:rPr>
              <a:t> to add any additional ideas.</a:t>
            </a:r>
            <a:endParaRPr lang="en-US" sz="1200" b="0" i="0" u="none" strike="noStrike" kern="1200" cap="none" dirty="0">
              <a:solidFill>
                <a:schemeClr val="dk1"/>
              </a:solidFill>
              <a:effectLst/>
              <a:latin typeface="Calibri"/>
              <a:ea typeface="Calibri"/>
              <a:cs typeface="Calibri"/>
              <a:sym typeface="Calibri"/>
            </a:endParaRPr>
          </a:p>
        </p:txBody>
      </p:sp>
      <p:sp>
        <p:nvSpPr>
          <p:cNvPr id="125" name="Shape 125"/>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lvl="0"/>
            <a:r>
              <a:rPr lang="en-US" sz="1200" b="0" i="0" u="none" strike="noStrike" kern="1200" cap="none" dirty="0" smtClean="0">
                <a:solidFill>
                  <a:schemeClr val="dk1"/>
                </a:solidFill>
                <a:effectLst/>
                <a:latin typeface="Calibri"/>
                <a:ea typeface="Calibri"/>
                <a:cs typeface="Calibri"/>
                <a:sym typeface="Calibri"/>
              </a:rPr>
              <a:t>Explain to students that they will review a video resource to help them kick-start their research with some background information. </a:t>
            </a:r>
          </a:p>
          <a:p>
            <a:pPr lvl="0"/>
            <a:r>
              <a:rPr lang="en-US" sz="1200" b="0" i="0" u="none" strike="noStrike" kern="1200" cap="none" dirty="0" smtClean="0">
                <a:solidFill>
                  <a:schemeClr val="dk1"/>
                </a:solidFill>
                <a:effectLst/>
                <a:latin typeface="Calibri"/>
                <a:ea typeface="Calibri"/>
                <a:cs typeface="Calibri"/>
                <a:sym typeface="Calibri"/>
              </a:rPr>
              <a:t>Display the</a:t>
            </a:r>
            <a:r>
              <a:rPr lang="en-US" sz="1200" b="0" i="0" u="none" strike="noStrike" kern="1200" cap="none" dirty="0" smtClean="0">
                <a:solidFill>
                  <a:schemeClr val="dk1"/>
                </a:solidFill>
                <a:effectLst/>
                <a:latin typeface="Calibri"/>
                <a:ea typeface="Calibri"/>
                <a:cs typeface="Calibri"/>
                <a:sym typeface="Calibri"/>
                <a:hlinkClick r:id="rId3"/>
              </a:rPr>
              <a:t> TED Talk</a:t>
            </a:r>
            <a:r>
              <a:rPr lang="en-US" sz="1200" b="0" i="0" u="none" strike="noStrike" kern="1200" cap="none" dirty="0" smtClean="0">
                <a:solidFill>
                  <a:schemeClr val="dk1"/>
                </a:solidFill>
                <a:effectLst/>
                <a:latin typeface="Calibri"/>
                <a:ea typeface="Calibri"/>
                <a:cs typeface="Calibri"/>
                <a:sym typeface="Calibri"/>
              </a:rPr>
              <a:t>, “Insight into the Teenage Brain” (9 mins. 38 secs.). Invite students to think about how they make decisions. While watching, have students consider what issues in Dr. Galvan’s research findings sounds familiar to them, and what doesn’t. https://</a:t>
            </a:r>
            <a:r>
              <a:rPr lang="en-US" sz="1200" b="0" i="0" u="none" strike="noStrike" kern="1200" cap="none" dirty="0" err="1" smtClean="0">
                <a:solidFill>
                  <a:schemeClr val="dk1"/>
                </a:solidFill>
                <a:effectLst/>
                <a:latin typeface="Calibri"/>
                <a:ea typeface="Calibri"/>
                <a:cs typeface="Calibri"/>
                <a:sym typeface="Calibri"/>
              </a:rPr>
              <a:t>www.youtube.com</a:t>
            </a:r>
            <a:r>
              <a:rPr lang="en-US" sz="1200" b="0" i="0" u="none" strike="noStrike" kern="1200" cap="none" dirty="0" smtClean="0">
                <a:solidFill>
                  <a:schemeClr val="dk1"/>
                </a:solidFill>
                <a:effectLst/>
                <a:latin typeface="Calibri"/>
                <a:ea typeface="Calibri"/>
                <a:cs typeface="Calibri"/>
                <a:sym typeface="Calibri"/>
              </a:rPr>
              <a:t>/</a:t>
            </a:r>
            <a:r>
              <a:rPr lang="en-US" sz="1200" b="0" i="0" u="none" strike="noStrike" kern="1200" cap="none" dirty="0" err="1" smtClean="0">
                <a:solidFill>
                  <a:schemeClr val="dk1"/>
                </a:solidFill>
                <a:effectLst/>
                <a:latin typeface="Calibri"/>
                <a:ea typeface="Calibri"/>
                <a:cs typeface="Calibri"/>
                <a:sym typeface="Calibri"/>
              </a:rPr>
              <a:t>watch?v</a:t>
            </a:r>
            <a:r>
              <a:rPr lang="en-US" sz="1200" b="0" i="0" u="none" strike="noStrike" kern="1200" cap="none" dirty="0" smtClean="0">
                <a:solidFill>
                  <a:schemeClr val="dk1"/>
                </a:solidFill>
                <a:effectLst/>
                <a:latin typeface="Calibri"/>
                <a:ea typeface="Calibri"/>
                <a:cs typeface="Calibri"/>
                <a:sym typeface="Calibri"/>
              </a:rPr>
              <a:t>=LWUkW4s3XxY</a:t>
            </a:r>
          </a:p>
          <a:p>
            <a:r>
              <a:rPr lang="en-US" sz="1200" b="1" i="0" u="none" strike="noStrike" kern="1200" cap="none" dirty="0" smtClean="0">
                <a:solidFill>
                  <a:schemeClr val="dk1"/>
                </a:solidFill>
                <a:effectLst/>
                <a:latin typeface="Calibri"/>
                <a:ea typeface="Calibri"/>
                <a:cs typeface="Calibri"/>
                <a:sym typeface="Calibri"/>
              </a:rPr>
              <a:t>Teacher Note: </a:t>
            </a:r>
            <a:r>
              <a:rPr lang="en-US" sz="1200" b="0" i="0" u="none" strike="noStrike" kern="1200" cap="none" dirty="0" smtClean="0">
                <a:solidFill>
                  <a:schemeClr val="dk1"/>
                </a:solidFill>
                <a:effectLst/>
                <a:latin typeface="Calibri"/>
                <a:ea typeface="Calibri"/>
                <a:cs typeface="Calibri"/>
                <a:sym typeface="Calibri"/>
              </a:rPr>
              <a:t>Consider providing guiding questions (examples below) for students to respond to as they view the video.</a:t>
            </a:r>
          </a:p>
          <a:p>
            <a:r>
              <a:rPr lang="en-US" sz="1200" b="0" i="0" u="none" strike="noStrike" kern="1200" cap="none" dirty="0" smtClean="0">
                <a:solidFill>
                  <a:schemeClr val="dk1"/>
                </a:solidFill>
                <a:effectLst/>
                <a:latin typeface="Calibri"/>
                <a:ea typeface="Calibri"/>
                <a:cs typeface="Calibri"/>
                <a:sym typeface="Calibri"/>
              </a:rPr>
              <a:t>How does the teenage brain make decisions?</a:t>
            </a:r>
          </a:p>
          <a:p>
            <a:r>
              <a:rPr lang="en-US" sz="1200" b="0" i="1" u="none" strike="noStrike" kern="1200" cap="none" dirty="0" smtClean="0">
                <a:solidFill>
                  <a:schemeClr val="dk1"/>
                </a:solidFill>
                <a:effectLst/>
                <a:latin typeface="Calibri"/>
                <a:ea typeface="Calibri"/>
                <a:cs typeface="Calibri"/>
                <a:sym typeface="Calibri"/>
              </a:rPr>
              <a:t>Brains continue to mature and develop throughout adolescence and well into early adulthood. The brain is more likely to react strongly to positive feelings and make riskier decisions. </a:t>
            </a:r>
            <a:endParaRPr lang="en-US" sz="1200" b="0" i="0" u="none" strike="noStrike" kern="1200" cap="none" dirty="0" smtClean="0">
              <a:solidFill>
                <a:schemeClr val="dk1"/>
              </a:solidFill>
              <a:effectLst/>
              <a:latin typeface="Calibri"/>
              <a:ea typeface="Calibri"/>
              <a:cs typeface="Calibri"/>
              <a:sym typeface="Calibri"/>
            </a:endParaRPr>
          </a:p>
          <a:p>
            <a:pPr lvl="0"/>
            <a:r>
              <a:rPr lang="en-US" sz="1200" b="0" i="0" u="none" strike="noStrike" kern="1200" cap="none" dirty="0" smtClean="0">
                <a:solidFill>
                  <a:schemeClr val="dk1"/>
                </a:solidFill>
                <a:effectLst/>
                <a:latin typeface="Calibri"/>
                <a:ea typeface="Calibri"/>
                <a:cs typeface="Calibri"/>
                <a:sym typeface="Calibri"/>
              </a:rPr>
              <a:t>What is the last brain region to develop?</a:t>
            </a:r>
          </a:p>
          <a:p>
            <a:r>
              <a:rPr lang="en-US" sz="1200" b="0" i="1" u="none" strike="noStrike" kern="1200" cap="none" dirty="0" smtClean="0">
                <a:solidFill>
                  <a:schemeClr val="dk1"/>
                </a:solidFill>
                <a:effectLst/>
                <a:latin typeface="Calibri"/>
                <a:ea typeface="Calibri"/>
                <a:cs typeface="Calibri"/>
                <a:sym typeface="Calibri"/>
              </a:rPr>
              <a:t>Prefrontal cortex.</a:t>
            </a:r>
            <a:endParaRPr lang="en-US" sz="1200" b="0" i="0" u="none" strike="noStrike" kern="1200" cap="none" dirty="0" smtClean="0">
              <a:solidFill>
                <a:schemeClr val="dk1"/>
              </a:solidFill>
              <a:effectLst/>
              <a:latin typeface="Calibri"/>
              <a:ea typeface="Calibri"/>
              <a:cs typeface="Calibri"/>
              <a:sym typeface="Calibri"/>
            </a:endParaRPr>
          </a:p>
          <a:p>
            <a:pPr lvl="0"/>
            <a:r>
              <a:rPr lang="en-US" sz="1200" b="0" i="0" u="none" strike="noStrike" kern="1200" cap="none" dirty="0" smtClean="0">
                <a:solidFill>
                  <a:schemeClr val="dk1"/>
                </a:solidFill>
                <a:effectLst/>
                <a:latin typeface="Calibri"/>
                <a:ea typeface="Calibri"/>
                <a:cs typeface="Calibri"/>
                <a:sym typeface="Calibri"/>
              </a:rPr>
              <a:t>What are the functions of the prefrontal cortex?</a:t>
            </a:r>
          </a:p>
          <a:p>
            <a:r>
              <a:rPr lang="en-US" sz="1200" b="0" i="1" u="none" strike="noStrike" kern="1200" cap="none" dirty="0" smtClean="0">
                <a:solidFill>
                  <a:schemeClr val="dk1"/>
                </a:solidFill>
                <a:effectLst/>
                <a:latin typeface="Calibri"/>
                <a:ea typeface="Calibri"/>
                <a:cs typeface="Calibri"/>
                <a:sym typeface="Calibri"/>
              </a:rPr>
              <a:t>Part of your brain that helps you think about consequences or potential consequences and regulates behaviors and emotions.</a:t>
            </a:r>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4. What is the striatum and what is its function?</a:t>
            </a:r>
          </a:p>
          <a:p>
            <a:r>
              <a:rPr lang="en-US" sz="1200" b="0" i="1" u="none" strike="noStrike" kern="1200" cap="none" dirty="0" smtClean="0">
                <a:solidFill>
                  <a:schemeClr val="dk1"/>
                </a:solidFill>
                <a:effectLst/>
                <a:latin typeface="Calibri"/>
                <a:ea typeface="Calibri"/>
                <a:cs typeface="Calibri"/>
                <a:sym typeface="Calibri"/>
              </a:rPr>
              <a:t>The striatum is a region of the brain and key component of the reward system. </a:t>
            </a:r>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5. What does dopamine do, and why is it more active in teens?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cap="none" dirty="0" smtClean="0">
                <a:solidFill>
                  <a:schemeClr val="dk1"/>
                </a:solidFill>
                <a:effectLst/>
                <a:latin typeface="Calibri"/>
                <a:ea typeface="Calibri"/>
                <a:cs typeface="Calibri"/>
                <a:sym typeface="Calibri"/>
              </a:rPr>
              <a:t>When you receive something you find rewarding, your striatum releases dopamine. Dopamine regulates emotional responses and enables us to</a:t>
            </a:r>
            <a:r>
              <a:rPr lang="en-US" sz="1200" b="0" i="0" u="none" strike="noStrike" kern="1200" cap="none" baseline="0" dirty="0" smtClean="0">
                <a:solidFill>
                  <a:schemeClr val="dk1"/>
                </a:solidFill>
                <a:effectLst/>
                <a:latin typeface="Calibri"/>
                <a:ea typeface="Calibri"/>
                <a:cs typeface="Calibri"/>
                <a:sym typeface="Calibri"/>
              </a:rPr>
              <a:t> </a:t>
            </a:r>
            <a:r>
              <a:rPr lang="en-US" sz="1200" b="0" i="1" u="none" strike="noStrike" kern="1200" cap="none" dirty="0" smtClean="0">
                <a:solidFill>
                  <a:schemeClr val="dk1"/>
                </a:solidFill>
                <a:effectLst/>
                <a:latin typeface="Calibri"/>
                <a:ea typeface="Calibri"/>
                <a:cs typeface="Calibri"/>
                <a:sym typeface="Calibri"/>
              </a:rPr>
              <a:t>see rewards and take action. </a:t>
            </a:r>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6. When someone gets an fMRI scan, what are researchers seeing?</a:t>
            </a:r>
          </a:p>
          <a:p>
            <a:r>
              <a:rPr lang="en-US" sz="1200" b="0" i="0" u="none" strike="noStrike" kern="1200" cap="none" dirty="0" smtClean="0">
                <a:solidFill>
                  <a:schemeClr val="dk1"/>
                </a:solidFill>
                <a:effectLst/>
                <a:latin typeface="Calibri"/>
                <a:ea typeface="Calibri"/>
                <a:cs typeface="Calibri"/>
                <a:sym typeface="Calibri"/>
              </a:rPr>
              <a:t>Researchers are seeing a snapshot of the brain in motion. While you are experiencing something you like, it can capture how your brain is responding. </a:t>
            </a:r>
          </a:p>
          <a:p>
            <a:r>
              <a:rPr lang="en-US" sz="1200" b="0" i="0" u="none" strike="noStrike" kern="1200" cap="none" dirty="0" smtClean="0">
                <a:solidFill>
                  <a:schemeClr val="dk1"/>
                </a:solidFill>
                <a:effectLst/>
                <a:latin typeface="Calibri"/>
                <a:ea typeface="Calibri"/>
                <a:cs typeface="Calibri"/>
                <a:sym typeface="Calibri"/>
              </a:rPr>
              <a:t>7. Why do researchers think that teen brains are more activated when they get a reward (like sugar water, in the video)?</a:t>
            </a:r>
          </a:p>
          <a:p>
            <a:r>
              <a:rPr lang="en-US" sz="1200" b="0" i="1" u="none" strike="noStrike" kern="1200" cap="none" dirty="0" smtClean="0">
                <a:solidFill>
                  <a:schemeClr val="dk1"/>
                </a:solidFill>
                <a:effectLst/>
                <a:latin typeface="Calibri"/>
                <a:ea typeface="Calibri"/>
                <a:cs typeface="Calibri"/>
                <a:sym typeface="Calibri"/>
              </a:rPr>
              <a:t>Dopamine is more active in teenage brains as evidenced by the deeper layers of the brain being activated.</a:t>
            </a:r>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8. During adolescence, teens seek more rewards. How do you think that might relate to using or misusing opioids?</a:t>
            </a:r>
          </a:p>
          <a:p>
            <a:r>
              <a:rPr lang="en-US" sz="1200" b="0" i="1" u="none" strike="noStrike" kern="1200" cap="none" dirty="0" smtClean="0">
                <a:solidFill>
                  <a:schemeClr val="dk1"/>
                </a:solidFill>
                <a:effectLst/>
                <a:latin typeface="Calibri"/>
                <a:ea typeface="Calibri"/>
                <a:cs typeface="Calibri"/>
                <a:sym typeface="Calibri"/>
              </a:rPr>
              <a:t>Opioids target the brain’s reward system, flooding it with dopamine.</a:t>
            </a:r>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9. How might the focus on rewards translate into pursuing healthy activities? Think about being open to new challenges, meeting new people, creative activities and learning.</a:t>
            </a:r>
          </a:p>
          <a:p>
            <a:r>
              <a:rPr lang="en-US" sz="1200" b="0" i="1" u="none" strike="noStrike" kern="1200" cap="none" dirty="0" smtClean="0">
                <a:solidFill>
                  <a:schemeClr val="dk1"/>
                </a:solidFill>
                <a:effectLst/>
                <a:latin typeface="Calibri"/>
                <a:ea typeface="Calibri"/>
                <a:cs typeface="Calibri"/>
                <a:sym typeface="Calibri"/>
              </a:rPr>
              <a:t>	Answers will vary.</a:t>
            </a:r>
            <a:endParaRPr lang="en-US" sz="1200" b="0" i="0" u="none" strike="noStrike" kern="1200" cap="none" dirty="0">
              <a:solidFill>
                <a:schemeClr val="dk1"/>
              </a:solidFill>
              <a:effectLst/>
              <a:latin typeface="Calibri"/>
              <a:ea typeface="Calibri"/>
              <a:cs typeface="Calibri"/>
              <a:sym typeface="Calibri"/>
            </a:endParaRPr>
          </a:p>
        </p:txBody>
      </p:sp>
      <p:sp>
        <p:nvSpPr>
          <p:cNvPr id="133" name="Shape 133"/>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lvl="0"/>
            <a:r>
              <a:rPr lang="en-US" sz="1200" b="0" i="0" u="none" strike="noStrike" kern="1200" cap="none" dirty="0" smtClean="0">
                <a:solidFill>
                  <a:schemeClr val="dk1"/>
                </a:solidFill>
                <a:effectLst/>
                <a:latin typeface="Calibri"/>
                <a:ea typeface="Calibri"/>
                <a:cs typeface="Calibri"/>
                <a:sym typeface="Calibri"/>
              </a:rPr>
              <a:t>Lead a discussion with the class to help them list key takeaways from the TED Talk on what they’ve learned about why teens might be more vulnerable to heroin and prescription opioids than adults. </a:t>
            </a:r>
          </a:p>
          <a:p>
            <a:pPr lvl="0"/>
            <a:r>
              <a:rPr lang="en-US" sz="1200" b="0" i="0" u="none" strike="noStrike" kern="1200" cap="none" dirty="0" smtClean="0">
                <a:solidFill>
                  <a:schemeClr val="dk1"/>
                </a:solidFill>
                <a:effectLst/>
                <a:latin typeface="Calibri"/>
                <a:ea typeface="Calibri"/>
                <a:cs typeface="Calibri"/>
                <a:sym typeface="Calibri"/>
              </a:rPr>
              <a:t>Invite teens to share ways these changes show up for them:</a:t>
            </a:r>
            <a:endParaRPr lang="en-US" u="none" strike="noStrike" dirty="0" smtClean="0">
              <a:effectLst/>
            </a:endParaRPr>
          </a:p>
          <a:p>
            <a:r>
              <a:rPr lang="en-US" sz="1200" b="0" i="0" u="none" strike="noStrike" kern="1200" cap="none" dirty="0" smtClean="0">
                <a:solidFill>
                  <a:schemeClr val="dk1"/>
                </a:solidFill>
                <a:effectLst/>
                <a:latin typeface="Calibri"/>
                <a:ea typeface="Calibri"/>
                <a:cs typeface="Calibri"/>
                <a:sym typeface="Calibri"/>
              </a:rPr>
              <a:t>o   Brain is under construction, making it more likely for risky behavior and experimentation</a:t>
            </a:r>
          </a:p>
          <a:p>
            <a:r>
              <a:rPr lang="en-US" sz="1200" b="0" i="0" u="none" strike="noStrike" kern="1200" cap="none" dirty="0" smtClean="0">
                <a:solidFill>
                  <a:schemeClr val="dk1"/>
                </a:solidFill>
                <a:effectLst/>
                <a:latin typeface="Calibri"/>
                <a:ea typeface="Calibri"/>
                <a:cs typeface="Calibri"/>
                <a:sym typeface="Calibri"/>
              </a:rPr>
              <a:t>o   Increasing independence and responsibility</a:t>
            </a:r>
          </a:p>
          <a:p>
            <a:r>
              <a:rPr lang="en-US" sz="1200" b="0" i="0" u="none" strike="noStrike" kern="1200" cap="none" dirty="0" smtClean="0">
                <a:solidFill>
                  <a:schemeClr val="dk1"/>
                </a:solidFill>
                <a:effectLst/>
                <a:latin typeface="Calibri"/>
                <a:ea typeface="Calibri"/>
                <a:cs typeface="Calibri"/>
                <a:sym typeface="Calibri"/>
              </a:rPr>
              <a:t>o   Parental pressure</a:t>
            </a:r>
          </a:p>
          <a:p>
            <a:r>
              <a:rPr lang="en-US" sz="1200" b="0" i="0" u="none" strike="noStrike" kern="1200" cap="none" dirty="0" smtClean="0">
                <a:solidFill>
                  <a:schemeClr val="dk1"/>
                </a:solidFill>
                <a:effectLst/>
                <a:latin typeface="Calibri"/>
                <a:ea typeface="Calibri"/>
                <a:cs typeface="Calibri"/>
                <a:sym typeface="Calibri"/>
              </a:rPr>
              <a:t>o   Social isolation and loneliness</a:t>
            </a:r>
          </a:p>
          <a:p>
            <a:r>
              <a:rPr lang="en-US" sz="1200" b="0" i="0" u="none" strike="noStrike" kern="1200" cap="none" dirty="0" smtClean="0">
                <a:solidFill>
                  <a:schemeClr val="dk1"/>
                </a:solidFill>
                <a:effectLst/>
                <a:latin typeface="Calibri"/>
                <a:ea typeface="Calibri"/>
                <a:cs typeface="Calibri"/>
                <a:sym typeface="Calibri"/>
              </a:rPr>
              <a:t>o   Peer pressure and wanting to fit in</a:t>
            </a:r>
          </a:p>
          <a:p>
            <a:r>
              <a:rPr lang="en-US" sz="1200" b="0" i="0" u="none" strike="noStrike" kern="1200" cap="none" dirty="0" smtClean="0">
                <a:solidFill>
                  <a:schemeClr val="dk1"/>
                </a:solidFill>
                <a:effectLst/>
                <a:latin typeface="Calibri"/>
                <a:ea typeface="Calibri"/>
                <a:cs typeface="Calibri"/>
                <a:sym typeface="Calibri"/>
              </a:rPr>
              <a:t>o   School pressures</a:t>
            </a:r>
          </a:p>
          <a:p>
            <a:r>
              <a:rPr lang="en-US" sz="1200" b="0" i="0" u="none" strike="noStrike" kern="1200" cap="none" dirty="0" smtClean="0">
                <a:solidFill>
                  <a:schemeClr val="dk1"/>
                </a:solidFill>
                <a:effectLst/>
                <a:latin typeface="Calibri"/>
                <a:ea typeface="Calibri"/>
                <a:cs typeface="Calibri"/>
                <a:sym typeface="Calibri"/>
              </a:rPr>
              <a:t>o   Seeking rewards in all the wrong places</a:t>
            </a:r>
          </a:p>
        </p:txBody>
      </p:sp>
      <p:sp>
        <p:nvSpPr>
          <p:cNvPr id="141" name="Shape 141"/>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Interactive maps – for an excellent CDC interactive map depicting the opioid epidemic geographically: https://</a:t>
            </a:r>
            <a:r>
              <a:rPr lang="en-US" sz="1200" b="0" i="0" u="none" strike="noStrike" cap="none" dirty="0" err="1" smtClean="0">
                <a:solidFill>
                  <a:schemeClr val="dk1"/>
                </a:solidFill>
                <a:latin typeface="Calibri"/>
                <a:ea typeface="Calibri"/>
                <a:cs typeface="Calibri"/>
                <a:sym typeface="Calibri"/>
              </a:rPr>
              <a:t>www.statnews.com</a:t>
            </a:r>
            <a:r>
              <a:rPr lang="en-US" sz="1200" b="0" i="0" u="none" strike="noStrike" cap="none" dirty="0" smtClean="0">
                <a:solidFill>
                  <a:schemeClr val="dk1"/>
                </a:solidFill>
                <a:latin typeface="Calibri"/>
                <a:ea typeface="Calibri"/>
                <a:cs typeface="Calibri"/>
                <a:sym typeface="Calibri"/>
              </a:rPr>
              <a:t>/2017/04/25/opioid-deaths-map/</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1"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dirty="0" smtClean="0">
                <a:solidFill>
                  <a:schemeClr val="dk1"/>
                </a:solidFill>
                <a:latin typeface="Calibri"/>
                <a:ea typeface="Calibri"/>
                <a:cs typeface="Calibri"/>
                <a:sym typeface="Calibri"/>
              </a:rPr>
              <a:t>Instructor Notes:</a:t>
            </a:r>
            <a:r>
              <a:rPr lang="en-US" sz="1200" b="0" i="0" u="none" strike="noStrike" cap="none" dirty="0" smtClean="0">
                <a:solidFill>
                  <a:schemeClr val="dk1"/>
                </a:solidFill>
                <a:latin typeface="Calibri"/>
                <a:ea typeface="Calibri"/>
                <a:cs typeface="Calibri"/>
                <a:sym typeface="Calibri"/>
              </a:rPr>
              <a:t> </a:t>
            </a:r>
          </a:p>
          <a:p>
            <a:pPr lvl="0"/>
            <a:r>
              <a:rPr lang="en-US" sz="1200" b="0" i="0" u="none" strike="noStrike" kern="1200" cap="none" dirty="0" smtClean="0">
                <a:solidFill>
                  <a:schemeClr val="dk1"/>
                </a:solidFill>
                <a:effectLst/>
                <a:latin typeface="Calibri"/>
                <a:ea typeface="Calibri"/>
                <a:cs typeface="Calibri"/>
                <a:sym typeface="Calibri"/>
              </a:rPr>
              <a:t>Explain to students that it is said that pictures speak louder than words. Guide students to brainstorm: What are some of the ways reporters use to illustrate the facts to give readers a visual look at what is essential? Instruct students to review newspapers or online news sites to find images that support factual information.</a:t>
            </a:r>
          </a:p>
          <a:p>
            <a:pPr lvl="0"/>
            <a:r>
              <a:rPr lang="en-US" sz="1200" b="0" i="0" u="none" strike="noStrike" kern="1200" cap="none" dirty="0" smtClean="0">
                <a:solidFill>
                  <a:schemeClr val="dk1"/>
                </a:solidFill>
                <a:effectLst/>
                <a:latin typeface="Calibri"/>
                <a:ea typeface="Calibri"/>
                <a:cs typeface="Calibri"/>
                <a:sym typeface="Calibri"/>
              </a:rPr>
              <a:t>Display additional ideas using the slide. Clarify with students that their evidence should also include visual elements they constructed or cited. Students can illustrate facts in both traditional ways (graphs, tables, charts) and in more pictorial ways (infographics, wordless illustrations)</a:t>
            </a:r>
          </a:p>
          <a:p>
            <a:r>
              <a:rPr lang="en-US" sz="1200" b="0" i="0" u="none" strike="noStrike" kern="1200" cap="none" dirty="0" smtClean="0">
                <a:solidFill>
                  <a:schemeClr val="dk1"/>
                </a:solidFill>
                <a:effectLst/>
                <a:latin typeface="Calibri"/>
                <a:ea typeface="Calibri"/>
                <a:cs typeface="Calibri"/>
                <a:sym typeface="Calibri"/>
              </a:rPr>
              <a:t>o   Charts and tables</a:t>
            </a:r>
          </a:p>
          <a:p>
            <a:r>
              <a:rPr lang="en-US" sz="1200" b="0" i="0" u="none" strike="noStrike" kern="1200" cap="none" dirty="0" smtClean="0">
                <a:solidFill>
                  <a:schemeClr val="dk1"/>
                </a:solidFill>
                <a:effectLst/>
                <a:latin typeface="Calibri"/>
                <a:ea typeface="Calibri"/>
                <a:cs typeface="Calibri"/>
                <a:sym typeface="Calibri"/>
              </a:rPr>
              <a:t>o   Photos and/or videos</a:t>
            </a:r>
          </a:p>
          <a:p>
            <a:r>
              <a:rPr lang="en-US" sz="1200" b="0" i="0" u="none" strike="noStrike" kern="1200" cap="none" dirty="0" smtClean="0">
                <a:solidFill>
                  <a:schemeClr val="dk1"/>
                </a:solidFill>
                <a:effectLst/>
                <a:latin typeface="Calibri"/>
                <a:ea typeface="Calibri"/>
                <a:cs typeface="Calibri"/>
                <a:sym typeface="Calibri"/>
              </a:rPr>
              <a:t>o   Infographics </a:t>
            </a:r>
          </a:p>
          <a:p>
            <a:r>
              <a:rPr lang="en-US" sz="1200" b="0" i="0" u="none" strike="noStrike" kern="1200" cap="none" dirty="0" smtClean="0">
                <a:solidFill>
                  <a:schemeClr val="dk1"/>
                </a:solidFill>
                <a:effectLst/>
                <a:latin typeface="Calibri"/>
                <a:ea typeface="Calibri"/>
                <a:cs typeface="Calibri"/>
                <a:sym typeface="Calibri"/>
              </a:rPr>
              <a:t>o   Interactive maps</a:t>
            </a:r>
            <a:endParaRPr lang="en-US" sz="1200" b="0" i="0" u="none" strike="noStrike" kern="1200" cap="none" dirty="0">
              <a:solidFill>
                <a:schemeClr val="dk1"/>
              </a:solidFill>
              <a:effectLst/>
              <a:latin typeface="Calibri"/>
              <a:ea typeface="Calibri"/>
              <a:cs typeface="Calibri"/>
              <a:sym typeface="Calibri"/>
            </a:endParaRPr>
          </a:p>
        </p:txBody>
      </p:sp>
      <p:sp>
        <p:nvSpPr>
          <p:cNvPr id="148" name="Shape 1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17" name="Shape 17"/>
          <p:cNvSpPr txBox="1">
            <a:spLocks noGrp="1"/>
          </p:cNvSpPr>
          <p:nvPr>
            <p:ph type="subTitle" idx="1"/>
          </p:nvPr>
        </p:nvSpPr>
        <p:spPr>
          <a:xfrm>
            <a:off x="1143000" y="3602038"/>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20"/>
          <p:cNvSpPr txBox="1">
            <a:spLocks/>
          </p:cNvSpPr>
          <p:nvPr userDrawn="1"/>
        </p:nvSpPr>
        <p:spPr>
          <a:xfrm>
            <a:off x="155576" y="6356351"/>
            <a:ext cx="702310" cy="365125"/>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15284B"/>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SzPct val="25000"/>
            </a:pPr>
            <a:fld id="{00000000-1234-1234-1234-123412341234}" type="slidenum">
              <a:rPr lang="en-US" smtClean="0">
                <a:latin typeface="Calibri"/>
                <a:ea typeface="Calibri"/>
                <a:cs typeface="Calibri"/>
                <a:sym typeface="Calibri"/>
              </a:rPr>
              <a:pPr>
                <a:buSzPct val="25000"/>
              </a:pPr>
              <a:t>‹#›</a:t>
            </a:fld>
            <a:endParaRPr lang="en-US" dirty="0">
              <a:latin typeface="Calibri"/>
              <a:ea typeface="Calibri"/>
              <a:cs typeface="Calibri"/>
              <a:sym typeface="Calibri"/>
            </a:endParaRPr>
          </a:p>
        </p:txBody>
      </p:sp>
      <p:sp>
        <p:nvSpPr>
          <p:cNvPr id="8" name="Shape 13"/>
          <p:cNvSpPr txBox="1">
            <a:spLocks/>
          </p:cNvSpPr>
          <p:nvPr userDrawn="1"/>
        </p:nvSpPr>
        <p:spPr>
          <a:xfrm>
            <a:off x="1859546" y="6355568"/>
            <a:ext cx="4184650" cy="365125"/>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600" b="0" i="0" u="none" strike="noStrike" cap="none">
                <a:solidFill>
                  <a:schemeClr val="tx1">
                    <a:lumMod val="50000"/>
                    <a:lumOff val="50000"/>
                  </a:schemeClr>
                </a:solidFill>
                <a:latin typeface="Verdana"/>
                <a:ea typeface="Calibri"/>
                <a:cs typeface="Verdana"/>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r>
              <a:rPr lang="en-US" dirty="0" smtClean="0"/>
              <a:t>Copyright 2017 Discovery Education, Inc. All rights Reserved. </a:t>
            </a:r>
            <a:endParaRPr lang="en-US" dirty="0"/>
          </a:p>
        </p:txBody>
      </p:sp>
      <p:pic>
        <p:nvPicPr>
          <p:cNvPr id="9" name="Picture 8" descr="DEA_Operation_Prevention_Logo_Two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1394" y="6415030"/>
            <a:ext cx="1139886" cy="265023"/>
          </a:xfrm>
          <a:prstGeom prst="rect">
            <a:avLst/>
          </a:prstGeom>
        </p:spPr>
      </p:pic>
      <p:pic>
        <p:nvPicPr>
          <p:cNvPr id="10" name="Picture 9" descr="DEA_DIS_logopartn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7691" y="6258243"/>
            <a:ext cx="1215232" cy="541823"/>
          </a:xfrm>
          <a:prstGeom prst="rect">
            <a:avLst/>
          </a:prstGeom>
        </p:spPr>
      </p:pic>
      <p:cxnSp>
        <p:nvCxnSpPr>
          <p:cNvPr id="11" name="Straight Connector 10"/>
          <p:cNvCxnSpPr/>
          <p:nvPr userDrawn="1"/>
        </p:nvCxnSpPr>
        <p:spPr>
          <a:xfrm>
            <a:off x="0" y="6258243"/>
            <a:ext cx="9144000" cy="0"/>
          </a:xfrm>
          <a:prstGeom prst="line">
            <a:avLst/>
          </a:prstGeom>
          <a:ln w="3175" cmpd="sng">
            <a:solidFill>
              <a:srgbClr val="15284B"/>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4" name="Shape 74"/>
          <p:cNvSpPr txBox="1">
            <a:spLocks noGrp="1"/>
          </p:cNvSpPr>
          <p:nvPr>
            <p:ph type="body" idx="1"/>
          </p:nvPr>
        </p:nvSpPr>
        <p:spPr>
          <a:xfrm rot="5400000">
            <a:off x="2396331" y="57945"/>
            <a:ext cx="4351338" cy="7886699"/>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4" y="2285207"/>
            <a:ext cx="5811838" cy="197167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80" name="Shape 80"/>
          <p:cNvSpPr txBox="1">
            <a:spLocks noGrp="1"/>
          </p:cNvSpPr>
          <p:nvPr>
            <p:ph type="body" idx="1"/>
          </p:nvPr>
        </p:nvSpPr>
        <p:spPr>
          <a:xfrm rot="5400000">
            <a:off x="623094" y="370683"/>
            <a:ext cx="5811838" cy="580072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3" name="Shape 23"/>
          <p:cNvSpPr txBox="1">
            <a:spLocks noGrp="1"/>
          </p:cNvSpPr>
          <p:nvPr>
            <p:ph type="body" idx="1"/>
          </p:nvPr>
        </p:nvSpPr>
        <p:spPr>
          <a:xfrm>
            <a:off x="628651" y="1825625"/>
            <a:ext cx="7886699"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 name="Shape 20"/>
          <p:cNvSpPr txBox="1">
            <a:spLocks/>
          </p:cNvSpPr>
          <p:nvPr userDrawn="1"/>
        </p:nvSpPr>
        <p:spPr>
          <a:xfrm>
            <a:off x="155576" y="6356351"/>
            <a:ext cx="702310" cy="365125"/>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000" b="0" i="0" u="none" strike="noStrike" cap="none">
                <a:solidFill>
                  <a:srgbClr val="15284B"/>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SzPct val="25000"/>
            </a:pPr>
            <a:fld id="{00000000-1234-1234-1234-123412341234}" type="slidenum">
              <a:rPr lang="en-US" smtClean="0">
                <a:latin typeface="Calibri"/>
                <a:ea typeface="Calibri"/>
                <a:cs typeface="Calibri"/>
                <a:sym typeface="Calibri"/>
              </a:rPr>
              <a:pPr>
                <a:buSzPct val="25000"/>
              </a:pPr>
              <a:t>‹#›</a:t>
            </a:fld>
            <a:endParaRPr lang="en-US" dirty="0">
              <a:latin typeface="Calibri"/>
              <a:ea typeface="Calibri"/>
              <a:cs typeface="Calibri"/>
              <a:sym typeface="Calibri"/>
            </a:endParaRPr>
          </a:p>
        </p:txBody>
      </p:sp>
      <p:sp>
        <p:nvSpPr>
          <p:cNvPr id="8" name="Shape 13"/>
          <p:cNvSpPr txBox="1">
            <a:spLocks/>
          </p:cNvSpPr>
          <p:nvPr userDrawn="1"/>
        </p:nvSpPr>
        <p:spPr>
          <a:xfrm>
            <a:off x="1859546" y="6355568"/>
            <a:ext cx="4184650" cy="365125"/>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600" b="0" i="0" u="none" strike="noStrike" cap="none">
                <a:solidFill>
                  <a:schemeClr val="tx1">
                    <a:lumMod val="50000"/>
                    <a:lumOff val="50000"/>
                  </a:schemeClr>
                </a:solidFill>
                <a:latin typeface="Verdana"/>
                <a:ea typeface="Calibri"/>
                <a:cs typeface="Verdana"/>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r>
              <a:rPr lang="en-US" dirty="0" smtClean="0"/>
              <a:t>Copyright 2017 Discovery Education, Inc. All rights Reserved. </a:t>
            </a:r>
            <a:endParaRPr lang="en-US" dirty="0"/>
          </a:p>
        </p:txBody>
      </p:sp>
      <p:pic>
        <p:nvPicPr>
          <p:cNvPr id="9" name="Picture 8" descr="DEA_Operation_Prevention_Logo_Two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1394" y="6415030"/>
            <a:ext cx="1139886" cy="265023"/>
          </a:xfrm>
          <a:prstGeom prst="rect">
            <a:avLst/>
          </a:prstGeom>
        </p:spPr>
      </p:pic>
      <p:pic>
        <p:nvPicPr>
          <p:cNvPr id="10" name="Picture 9" descr="DEA_DIS_logopartn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7691" y="6258243"/>
            <a:ext cx="1215232" cy="541823"/>
          </a:xfrm>
          <a:prstGeom prst="rect">
            <a:avLst/>
          </a:prstGeom>
        </p:spPr>
      </p:pic>
      <p:cxnSp>
        <p:nvCxnSpPr>
          <p:cNvPr id="11" name="Straight Connector 10"/>
          <p:cNvCxnSpPr/>
          <p:nvPr userDrawn="1"/>
        </p:nvCxnSpPr>
        <p:spPr>
          <a:xfrm>
            <a:off x="0" y="6258243"/>
            <a:ext cx="9144000" cy="0"/>
          </a:xfrm>
          <a:prstGeom prst="line">
            <a:avLst/>
          </a:prstGeom>
          <a:ln w="3175" cmpd="sng">
            <a:solidFill>
              <a:srgbClr val="15284B"/>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8" y="1709739"/>
            <a:ext cx="78866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9" name="Shape 29"/>
          <p:cNvSpPr txBox="1">
            <a:spLocks noGrp="1"/>
          </p:cNvSpPr>
          <p:nvPr>
            <p:ph type="body" idx="1"/>
          </p:nvPr>
        </p:nvSpPr>
        <p:spPr>
          <a:xfrm>
            <a:off x="623888" y="4589463"/>
            <a:ext cx="7886699" cy="1500187"/>
          </a:xfrm>
          <a:prstGeom prst="rect">
            <a:avLst/>
          </a:prstGeom>
          <a:noFill/>
          <a:ln>
            <a:noFill/>
          </a:ln>
        </p:spPr>
        <p:txBody>
          <a:bodyPr lIns="91425" tIns="91425" rIns="91425" bIns="91425" anchor="t" anchorCtr="0"/>
          <a:lstStyle>
            <a:lvl1pPr marL="0" marR="0" lvl="0" indent="0" algn="l" rtl="0">
              <a:lnSpc>
                <a:spcPct val="90000"/>
              </a:lnSpc>
              <a:spcBef>
                <a:spcPts val="75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42" name="Shape 42"/>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1"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1" y="2505075"/>
            <a:ext cx="3887390"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51" name="Shape 51"/>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1"/>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0" name="Shape 60"/>
          <p:cNvSpPr txBox="1">
            <a:spLocks noGrp="1"/>
          </p:cNvSpPr>
          <p:nvPr>
            <p:ph type="body" idx="1"/>
          </p:nvPr>
        </p:nvSpPr>
        <p:spPr>
          <a:xfrm>
            <a:off x="3887391" y="987425"/>
            <a:ext cx="4629149" cy="4873624"/>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1"/>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7" name="Shape 67"/>
          <p:cNvSpPr>
            <a:spLocks noGrp="1"/>
          </p:cNvSpPr>
          <p:nvPr>
            <p:ph type="pic" idx="2"/>
          </p:nvPr>
        </p:nvSpPr>
        <p:spPr>
          <a:xfrm>
            <a:off x="3887391" y="987425"/>
            <a:ext cx="4629149" cy="4873624"/>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1"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rgbClr val="888888"/>
                </a:solidFill>
                <a:latin typeface="Calibri"/>
                <a:ea typeface="Calibri"/>
                <a:cs typeface="Calibri"/>
                <a:sym typeface="Calibri"/>
              </a:rPr>
              <a:pPr algn="r">
                <a:buSzPct val="25000"/>
              </a:pPr>
              <a:t>‹#›</a:t>
            </a:fld>
            <a:endParaRPr lang="en-US" sz="9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2.png"/><Relationship Id="rId7"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52.png"/><Relationship Id="rId7"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52.png"/><Relationship Id="rId7"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jpeg"/><Relationship Id="rId5" Type="http://schemas.openxmlformats.org/officeDocument/2006/relationships/image" Target="../media/image67.jpeg"/><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17.png"/><Relationship Id="rId8"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LWUkW4s3XxY" TargetMode="External"/><Relationship Id="rId4" Type="http://schemas.openxmlformats.org/officeDocument/2006/relationships/image" Target="../media/image34.jp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27.png"/><Relationship Id="rId8"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27.png"/><Relationship Id="rId6"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
            <a:ext cx="9144000" cy="5075065"/>
          </a:xfrm>
          <a:prstGeom prst="rect">
            <a:avLst/>
          </a:prstGeom>
          <a:solidFill>
            <a:srgbClr val="01AF6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FE element 2"/>
          <p:cNvPicPr>
            <a:picLocks/>
          </p:cNvPicPr>
          <p:nvPr/>
        </p:nvPicPr>
        <p:blipFill>
          <a:blip r:embed="rId3" cstate="screen">
            <a:extLst>
              <a:ext uri="{28A0092B-C50C-407E-A947-70E740481C1C}">
                <a14:useLocalDpi xmlns:a14="http://schemas.microsoft.com/office/drawing/2010/main"/>
              </a:ext>
            </a:extLst>
          </a:blip>
          <a:stretch>
            <a:fillRect/>
          </a:stretch>
        </p:blipFill>
        <p:spPr>
          <a:xfrm>
            <a:off x="6457951" y="6361007"/>
            <a:ext cx="2057400" cy="355813"/>
          </a:xfrm>
          <a:prstGeom prst="rect">
            <a:avLst/>
          </a:prstGeom>
        </p:spPr>
      </p:pic>
      <p:sp>
        <p:nvSpPr>
          <p:cNvPr id="3" name="Rectangle 2"/>
          <p:cNvSpPr/>
          <p:nvPr/>
        </p:nvSpPr>
        <p:spPr>
          <a:xfrm>
            <a:off x="0" y="6218064"/>
            <a:ext cx="9144000" cy="639935"/>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5079682"/>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DEA_DIS_logopartner.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6967" y="5144164"/>
            <a:ext cx="2263982" cy="1009419"/>
          </a:xfrm>
          <a:prstGeom prst="rect">
            <a:avLst/>
          </a:prstGeom>
        </p:spPr>
      </p:pic>
      <p:pic>
        <p:nvPicPr>
          <p:cNvPr id="6" name="Picture 5" descr="DEA_Operation_Prevention_Logo_Two_Color.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20720" y="5455919"/>
            <a:ext cx="1621526" cy="377005"/>
          </a:xfrm>
          <a:prstGeom prst="rect">
            <a:avLst/>
          </a:prstGeom>
        </p:spPr>
      </p:pic>
      <p:sp>
        <p:nvSpPr>
          <p:cNvPr id="8" name="Oval 7"/>
          <p:cNvSpPr/>
          <p:nvPr/>
        </p:nvSpPr>
        <p:spPr>
          <a:xfrm>
            <a:off x="7560354" y="497027"/>
            <a:ext cx="1009450" cy="1009450"/>
          </a:xfrm>
          <a:prstGeom prst="ellipse">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4" name="PFE element 8"/>
          <p:cNvPicPr>
            <a:picLocks/>
          </p:cNvPicPr>
          <p:nvPr/>
        </p:nvPicPr>
        <p:blipFill>
          <a:blip r:embed="rId6" cstate="screen">
            <a:extLst>
              <a:ext uri="{28A0092B-C50C-407E-A947-70E740481C1C}">
                <a14:useLocalDpi xmlns:a14="http://schemas.microsoft.com/office/drawing/2010/main"/>
              </a:ext>
            </a:extLst>
          </a:blip>
          <a:stretch>
            <a:fillRect/>
          </a:stretch>
        </p:blipFill>
        <p:spPr>
          <a:xfrm>
            <a:off x="7309507" y="804569"/>
            <a:ext cx="1524000" cy="346710"/>
          </a:xfrm>
          <a:prstGeom prst="rect">
            <a:avLst/>
          </a:prstGeom>
        </p:spPr>
      </p:pic>
      <p:cxnSp>
        <p:nvCxnSpPr>
          <p:cNvPr id="10" name="Straight Connector 9"/>
          <p:cNvCxnSpPr/>
          <p:nvPr/>
        </p:nvCxnSpPr>
        <p:spPr>
          <a:xfrm>
            <a:off x="8067040" y="1673785"/>
            <a:ext cx="0" cy="3985335"/>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16454" y="2232410"/>
            <a:ext cx="2644139" cy="4921797"/>
          </a:xfrm>
          <a:prstGeom prst="rect">
            <a:avLst/>
          </a:prstGeom>
        </p:spPr>
      </p:pic>
      <p:pic>
        <p:nvPicPr>
          <p:cNvPr id="16" name="PFE element 11"/>
          <p:cNvPicPr>
            <a:picLocks/>
          </p:cNvPicPr>
          <p:nvPr/>
        </p:nvPicPr>
        <p:blipFill>
          <a:blip r:embed="rId8" cstate="screen">
            <a:extLst>
              <a:ext uri="{28A0092B-C50C-407E-A947-70E740481C1C}">
                <a14:useLocalDpi xmlns:a14="http://schemas.microsoft.com/office/drawing/2010/main"/>
              </a:ext>
            </a:extLst>
          </a:blip>
          <a:stretch>
            <a:fillRect/>
          </a:stretch>
        </p:blipFill>
        <p:spPr>
          <a:xfrm>
            <a:off x="505708" y="730299"/>
            <a:ext cx="5349240" cy="3535680"/>
          </a:xfrm>
          <a:prstGeom prst="rect">
            <a:avLst/>
          </a:prstGeom>
        </p:spPr>
      </p:pic>
      <p:cxnSp>
        <p:nvCxnSpPr>
          <p:cNvPr id="15" name="Straight Connector 14"/>
          <p:cNvCxnSpPr/>
          <p:nvPr/>
        </p:nvCxnSpPr>
        <p:spPr>
          <a:xfrm>
            <a:off x="5140960" y="5648960"/>
            <a:ext cx="2926080"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6224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t="15389" b="7707"/>
          <a:stretch/>
        </p:blipFill>
        <p:spPr>
          <a:xfrm>
            <a:off x="0" y="1577596"/>
            <a:ext cx="9143998" cy="4679271"/>
          </a:xfrm>
          <a:prstGeom prst="rect">
            <a:avLst/>
          </a:prstGeom>
        </p:spPr>
      </p:pic>
      <p:sp>
        <p:nvSpPr>
          <p:cNvPr id="8" name="Rectangle 7"/>
          <p:cNvSpPr/>
          <p:nvPr/>
        </p:nvSpPr>
        <p:spPr>
          <a:xfrm>
            <a:off x="0" y="0"/>
            <a:ext cx="9144000" cy="1577597"/>
          </a:xfrm>
          <a:prstGeom prst="rect">
            <a:avLst/>
          </a:prstGeom>
          <a:solidFill>
            <a:srgbClr val="01AF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3" name="PFE element 87"/>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302812"/>
            <a:ext cx="9144000" cy="1234440"/>
          </a:xfrm>
          <a:prstGeom prst="rect">
            <a:avLst/>
          </a:prstGeom>
        </p:spPr>
      </p:pic>
      <p:pic>
        <p:nvPicPr>
          <p:cNvPr id="4" name="PFE element 88"/>
          <p:cNvPicPr>
            <a:picLocks/>
          </p:cNvPicPr>
          <p:nvPr/>
        </p:nvPicPr>
        <p:blipFill>
          <a:blip r:embed="rId5" cstate="screen">
            <a:extLst>
              <a:ext uri="{28A0092B-C50C-407E-A947-70E740481C1C}">
                <a14:useLocalDpi xmlns:a14="http://schemas.microsoft.com/office/drawing/2010/main"/>
              </a:ext>
            </a:extLst>
          </a:blip>
          <a:stretch>
            <a:fillRect/>
          </a:stretch>
        </p:blipFill>
        <p:spPr>
          <a:xfrm>
            <a:off x="6457951" y="6361007"/>
            <a:ext cx="2057400" cy="355813"/>
          </a:xfrm>
          <a:prstGeom prst="rect">
            <a:avLst/>
          </a:prstGeom>
        </p:spPr>
      </p:pic>
      <p:cxnSp>
        <p:nvCxnSpPr>
          <p:cNvPr id="10" name="Straight Connector 9"/>
          <p:cNvCxnSpPr/>
          <p:nvPr/>
        </p:nvCxnSpPr>
        <p:spPr>
          <a:xfrm>
            <a:off x="3721718" y="1176866"/>
            <a:ext cx="2467415"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828798" y="3508"/>
            <a:ext cx="5486400" cy="393192"/>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FE element 91"/>
          <p:cNvPicPr>
            <a:picLocks/>
          </p:cNvPicPr>
          <p:nvPr/>
        </p:nvPicPr>
        <p:blipFill>
          <a:blip r:embed="rId6" cstate="screen">
            <a:extLst>
              <a:ext uri="{28A0092B-C50C-407E-A947-70E740481C1C}">
                <a14:useLocalDpi xmlns:a14="http://schemas.microsoft.com/office/drawing/2010/main"/>
              </a:ext>
            </a:extLst>
          </a:blip>
          <a:stretch>
            <a:fillRect/>
          </a:stretch>
        </p:blipFill>
        <p:spPr>
          <a:xfrm>
            <a:off x="-1" y="60347"/>
            <a:ext cx="9144000" cy="25527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cxnSp>
        <p:nvCxnSpPr>
          <p:cNvPr id="11" name="Straight Connector 10"/>
          <p:cNvCxnSpPr/>
          <p:nvPr/>
        </p:nvCxnSpPr>
        <p:spPr>
          <a:xfrm>
            <a:off x="6383864" y="1423482"/>
            <a:ext cx="0" cy="701655"/>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p:cNvPicPr>
          <p:nvPr/>
        </p:nvPicPr>
        <p:blipFill>
          <a:blip r:embed="rId3" cstate="screen">
            <a:extLst>
              <a:ext uri="{28A0092B-C50C-407E-A947-70E740481C1C}">
                <a14:useLocalDpi xmlns:a14="http://schemas.microsoft.com/office/drawing/2010/main"/>
              </a:ext>
            </a:extLst>
          </a:blip>
          <a:stretch>
            <a:fillRect/>
          </a:stretch>
        </p:blipFill>
        <p:spPr>
          <a:xfrm>
            <a:off x="4686298" y="2252474"/>
            <a:ext cx="3429000" cy="3429000"/>
          </a:xfrm>
          <a:prstGeom prst="ellipse">
            <a:avLst/>
          </a:prstGeom>
        </p:spPr>
      </p:pic>
      <p:sp>
        <p:nvSpPr>
          <p:cNvPr id="13" name="Oval 12"/>
          <p:cNvSpPr>
            <a:spLocks noChangeAspect="1"/>
          </p:cNvSpPr>
          <p:nvPr/>
        </p:nvSpPr>
        <p:spPr>
          <a:xfrm>
            <a:off x="4571998" y="2138174"/>
            <a:ext cx="3657600" cy="36576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FE element 95"/>
          <p:cNvPicPr>
            <a:picLocks/>
          </p:cNvPicPr>
          <p:nvPr/>
        </p:nvPicPr>
        <p:blipFill>
          <a:blip r:embed="rId4" cstate="screen">
            <a:extLst>
              <a:ext uri="{28A0092B-C50C-407E-A947-70E740481C1C}">
                <a14:useLocalDpi xmlns:a14="http://schemas.microsoft.com/office/drawing/2010/main"/>
              </a:ext>
            </a:extLst>
          </a:blip>
          <a:stretch>
            <a:fillRect/>
          </a:stretch>
        </p:blipFill>
        <p:spPr>
          <a:xfrm>
            <a:off x="849724" y="2617185"/>
            <a:ext cx="3101340" cy="2259330"/>
          </a:xfrm>
          <a:prstGeom prst="rect">
            <a:avLst/>
          </a:prstGeom>
        </p:spPr>
      </p:pic>
      <p:pic>
        <p:nvPicPr>
          <p:cNvPr id="4" name="PFE element 96"/>
          <p:cNvPicPr>
            <a:picLocks/>
          </p:cNvPicPr>
          <p:nvPr/>
        </p:nvPicPr>
        <p:blipFill>
          <a:blip r:embed="rId5" cstate="screen">
            <a:extLst>
              <a:ext uri="{28A0092B-C50C-407E-A947-70E740481C1C}">
                <a14:useLocalDpi xmlns:a14="http://schemas.microsoft.com/office/drawing/2010/main"/>
              </a:ext>
            </a:extLst>
          </a:blip>
          <a:stretch>
            <a:fillRect/>
          </a:stretch>
        </p:blipFill>
        <p:spPr>
          <a:xfrm>
            <a:off x="6457951" y="6361007"/>
            <a:ext cx="2057400" cy="355813"/>
          </a:xfrm>
          <a:prstGeom prst="rect">
            <a:avLst/>
          </a:prstGeom>
        </p:spPr>
      </p:pic>
      <p:sp>
        <p:nvSpPr>
          <p:cNvPr id="6" name="Rectangle 5"/>
          <p:cNvSpPr/>
          <p:nvPr/>
        </p:nvSpPr>
        <p:spPr>
          <a:xfrm>
            <a:off x="0" y="0"/>
            <a:ext cx="9144000" cy="1577597"/>
          </a:xfrm>
          <a:prstGeom prst="rect">
            <a:avLst/>
          </a:prstGeom>
          <a:solidFill>
            <a:srgbClr val="00AE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5" name="PFE element 98"/>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302812"/>
            <a:ext cx="9144000" cy="1234440"/>
          </a:xfrm>
          <a:prstGeom prst="rect">
            <a:avLst/>
          </a:prstGeom>
        </p:spPr>
      </p:pic>
      <p:cxnSp>
        <p:nvCxnSpPr>
          <p:cNvPr id="8" name="Straight Connector 7"/>
          <p:cNvCxnSpPr/>
          <p:nvPr/>
        </p:nvCxnSpPr>
        <p:spPr>
          <a:xfrm>
            <a:off x="4813915" y="1185332"/>
            <a:ext cx="2636752"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2743198" y="3508"/>
            <a:ext cx="3657600" cy="393192"/>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FE element 101"/>
          <p:cNvPicPr>
            <a:picLocks/>
          </p:cNvPicPr>
          <p:nvPr/>
        </p:nvPicPr>
        <p:blipFill>
          <a:blip r:embed="rId7" cstate="screen">
            <a:extLst>
              <a:ext uri="{28A0092B-C50C-407E-A947-70E740481C1C}">
                <a14:useLocalDpi xmlns:a14="http://schemas.microsoft.com/office/drawing/2010/main"/>
              </a:ext>
            </a:extLst>
          </a:blip>
          <a:stretch>
            <a:fillRect/>
          </a:stretch>
        </p:blipFill>
        <p:spPr>
          <a:xfrm>
            <a:off x="-1" y="60347"/>
            <a:ext cx="9144000" cy="25527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4" name="PFE element 102"/>
          <p:cNvPicPr>
            <a:picLocks/>
          </p:cNvPicPr>
          <p:nvPr/>
        </p:nvPicPr>
        <p:blipFill>
          <a:blip r:embed="rId3" cstate="screen">
            <a:extLst>
              <a:ext uri="{28A0092B-C50C-407E-A947-70E740481C1C}">
                <a14:useLocalDpi xmlns:a14="http://schemas.microsoft.com/office/drawing/2010/main"/>
              </a:ext>
            </a:extLst>
          </a:blip>
          <a:stretch>
            <a:fillRect/>
          </a:stretch>
        </p:blipFill>
        <p:spPr>
          <a:xfrm>
            <a:off x="5113903" y="2617185"/>
            <a:ext cx="3097530" cy="2259330"/>
          </a:xfrm>
          <a:prstGeom prst="rect">
            <a:avLst/>
          </a:prstGeom>
        </p:spPr>
      </p:pic>
      <p:pic>
        <p:nvPicPr>
          <p:cNvPr id="5" name="PFE element 103"/>
          <p:cNvPicPr>
            <a:picLocks/>
          </p:cNvPicPr>
          <p:nvPr/>
        </p:nvPicPr>
        <p:blipFill>
          <a:blip r:embed="rId4" cstate="screen">
            <a:extLst>
              <a:ext uri="{28A0092B-C50C-407E-A947-70E740481C1C}">
                <a14:useLocalDpi xmlns:a14="http://schemas.microsoft.com/office/drawing/2010/main"/>
              </a:ext>
            </a:extLst>
          </a:blip>
          <a:stretch>
            <a:fillRect/>
          </a:stretch>
        </p:blipFill>
        <p:spPr>
          <a:xfrm>
            <a:off x="6457951" y="6361007"/>
            <a:ext cx="2057400" cy="355813"/>
          </a:xfrm>
          <a:prstGeom prst="rect">
            <a:avLst/>
          </a:prstGeom>
        </p:spPr>
      </p:pic>
      <p:sp>
        <p:nvSpPr>
          <p:cNvPr id="11" name="Rectangle 10"/>
          <p:cNvSpPr/>
          <p:nvPr/>
        </p:nvSpPr>
        <p:spPr>
          <a:xfrm>
            <a:off x="0" y="0"/>
            <a:ext cx="9144000" cy="1577597"/>
          </a:xfrm>
          <a:prstGeom prst="rect">
            <a:avLst/>
          </a:prstGeom>
          <a:solidFill>
            <a:srgbClr val="CF0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6" name="PFE element 105"/>
          <p:cNvPicPr>
            <a:picLocks/>
          </p:cNvPicPr>
          <p:nvPr/>
        </p:nvPicPr>
        <p:blipFill>
          <a:blip r:embed="rId5" cstate="screen">
            <a:extLst>
              <a:ext uri="{28A0092B-C50C-407E-A947-70E740481C1C}">
                <a14:useLocalDpi xmlns:a14="http://schemas.microsoft.com/office/drawing/2010/main"/>
              </a:ext>
            </a:extLst>
          </a:blip>
          <a:stretch>
            <a:fillRect/>
          </a:stretch>
        </p:blipFill>
        <p:spPr>
          <a:xfrm>
            <a:off x="0" y="355519"/>
            <a:ext cx="9144000" cy="1230630"/>
          </a:xfrm>
          <a:prstGeom prst="rect">
            <a:avLst/>
          </a:prstGeom>
        </p:spPr>
      </p:pic>
      <p:cxnSp>
        <p:nvCxnSpPr>
          <p:cNvPr id="13" name="Straight Connector 12"/>
          <p:cNvCxnSpPr/>
          <p:nvPr/>
        </p:nvCxnSpPr>
        <p:spPr>
          <a:xfrm>
            <a:off x="5558982" y="922867"/>
            <a:ext cx="2001751"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743198" y="3508"/>
            <a:ext cx="3657600" cy="393192"/>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FE element 108"/>
          <p:cNvPicPr>
            <a:picLocks/>
          </p:cNvPicPr>
          <p:nvPr/>
        </p:nvPicPr>
        <p:blipFill>
          <a:blip r:embed="rId6" cstate="screen">
            <a:extLst>
              <a:ext uri="{28A0092B-C50C-407E-A947-70E740481C1C}">
                <a14:useLocalDpi xmlns:a14="http://schemas.microsoft.com/office/drawing/2010/main"/>
              </a:ext>
            </a:extLst>
          </a:blip>
          <a:stretch>
            <a:fillRect/>
          </a:stretch>
        </p:blipFill>
        <p:spPr>
          <a:xfrm>
            <a:off x="-1" y="60347"/>
            <a:ext cx="9144000" cy="255270"/>
          </a:xfrm>
          <a:prstGeom prst="rect">
            <a:avLst/>
          </a:prstGeom>
        </p:spPr>
      </p:pic>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41701" y="1934597"/>
            <a:ext cx="3052312" cy="395005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t="84" r="20091" b="38737"/>
          <a:stretch/>
        </p:blipFill>
        <p:spPr>
          <a:xfrm>
            <a:off x="0" y="1576977"/>
            <a:ext cx="9143998" cy="4684486"/>
          </a:xfrm>
          <a:prstGeom prst="rect">
            <a:avLst/>
          </a:prstGeom>
        </p:spPr>
      </p:pic>
      <p:pic>
        <p:nvPicPr>
          <p:cNvPr id="3" name="PFE element 111"/>
          <p:cNvPicPr>
            <a:picLocks/>
          </p:cNvPicPr>
          <p:nvPr/>
        </p:nvPicPr>
        <p:blipFill>
          <a:blip r:embed="rId4" cstate="screen">
            <a:extLst>
              <a:ext uri="{28A0092B-C50C-407E-A947-70E740481C1C}">
                <a14:useLocalDpi xmlns:a14="http://schemas.microsoft.com/office/drawing/2010/main"/>
              </a:ext>
            </a:extLst>
          </a:blip>
          <a:stretch>
            <a:fillRect/>
          </a:stretch>
        </p:blipFill>
        <p:spPr>
          <a:xfrm>
            <a:off x="4765888" y="981194"/>
            <a:ext cx="2766060" cy="4899660"/>
          </a:xfrm>
          <a:prstGeom prst="rect">
            <a:avLst/>
          </a:prstGeom>
        </p:spPr>
      </p:pic>
      <p:pic>
        <p:nvPicPr>
          <p:cNvPr id="4" name="PFE element 112"/>
          <p:cNvPicPr>
            <a:picLocks/>
          </p:cNvPicPr>
          <p:nvPr/>
        </p:nvPicPr>
        <p:blipFill>
          <a:blip r:embed="rId5" cstate="screen">
            <a:extLst>
              <a:ext uri="{28A0092B-C50C-407E-A947-70E740481C1C}">
                <a14:useLocalDpi xmlns:a14="http://schemas.microsoft.com/office/drawing/2010/main"/>
              </a:ext>
            </a:extLst>
          </a:blip>
          <a:stretch>
            <a:fillRect/>
          </a:stretch>
        </p:blipFill>
        <p:spPr>
          <a:xfrm>
            <a:off x="6457951" y="6361007"/>
            <a:ext cx="2057400" cy="355813"/>
          </a:xfrm>
          <a:prstGeom prst="rect">
            <a:avLst/>
          </a:prstGeom>
        </p:spPr>
      </p:pic>
      <p:sp>
        <p:nvSpPr>
          <p:cNvPr id="6" name="Rectangle 5"/>
          <p:cNvSpPr/>
          <p:nvPr/>
        </p:nvSpPr>
        <p:spPr>
          <a:xfrm>
            <a:off x="0" y="0"/>
            <a:ext cx="9144000" cy="1577597"/>
          </a:xfrm>
          <a:prstGeom prst="rect">
            <a:avLst/>
          </a:prstGeom>
          <a:solidFill>
            <a:srgbClr val="00AE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sp>
        <p:nvSpPr>
          <p:cNvPr id="9" name="Rectangle 8"/>
          <p:cNvSpPr/>
          <p:nvPr/>
        </p:nvSpPr>
        <p:spPr>
          <a:xfrm>
            <a:off x="2743198" y="3508"/>
            <a:ext cx="3657600" cy="393192"/>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FE element 115"/>
          <p:cNvPicPr>
            <a:picLocks/>
          </p:cNvPicPr>
          <p:nvPr/>
        </p:nvPicPr>
        <p:blipFill>
          <a:blip r:embed="rId6" cstate="screen">
            <a:extLst>
              <a:ext uri="{28A0092B-C50C-407E-A947-70E740481C1C}">
                <a14:useLocalDpi xmlns:a14="http://schemas.microsoft.com/office/drawing/2010/main"/>
              </a:ext>
            </a:extLst>
          </a:blip>
          <a:stretch>
            <a:fillRect/>
          </a:stretch>
        </p:blipFill>
        <p:spPr>
          <a:xfrm>
            <a:off x="-1" y="60347"/>
            <a:ext cx="9144000" cy="255270"/>
          </a:xfrm>
          <a:prstGeom prst="rect">
            <a:avLst/>
          </a:prstGeom>
        </p:spPr>
      </p:pic>
      <p:pic>
        <p:nvPicPr>
          <p:cNvPr id="7" name="PFE element 116"/>
          <p:cNvPicPr>
            <a:picLocks/>
          </p:cNvPicPr>
          <p:nvPr/>
        </p:nvPicPr>
        <p:blipFill>
          <a:blip r:embed="rId7" cstate="screen">
            <a:extLst>
              <a:ext uri="{28A0092B-C50C-407E-A947-70E740481C1C}">
                <a14:useLocalDpi xmlns:a14="http://schemas.microsoft.com/office/drawing/2010/main"/>
              </a:ext>
            </a:extLst>
          </a:blip>
          <a:stretch>
            <a:fillRect/>
          </a:stretch>
        </p:blipFill>
        <p:spPr>
          <a:xfrm>
            <a:off x="-2" y="463499"/>
            <a:ext cx="9144000" cy="994410"/>
          </a:xfrm>
          <a:prstGeom prst="rect">
            <a:avLst/>
          </a:prstGeom>
        </p:spPr>
      </p:pic>
      <p:cxnSp>
        <p:nvCxnSpPr>
          <p:cNvPr id="8" name="Straight Connector 7"/>
          <p:cNvCxnSpPr/>
          <p:nvPr/>
        </p:nvCxnSpPr>
        <p:spPr>
          <a:xfrm flipV="1">
            <a:off x="3410870" y="931130"/>
            <a:ext cx="5104480" cy="29574"/>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cxnSp>
        <p:nvCxnSpPr>
          <p:cNvPr id="12" name="Straight Connector 11"/>
          <p:cNvCxnSpPr/>
          <p:nvPr/>
        </p:nvCxnSpPr>
        <p:spPr>
          <a:xfrm>
            <a:off x="2211915" y="317382"/>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p:cNvPicPr>
          <p:nvPr/>
        </p:nvPicPr>
        <p:blipFill>
          <a:blip r:embed="rId3" cstate="screen">
            <a:extLst>
              <a:ext uri="{28A0092B-C50C-407E-A947-70E740481C1C}">
                <a14:useLocalDpi xmlns:a14="http://schemas.microsoft.com/office/drawing/2010/main"/>
              </a:ext>
            </a:extLst>
          </a:blip>
          <a:stretch>
            <a:fillRect/>
          </a:stretch>
        </p:blipFill>
        <p:spPr>
          <a:xfrm>
            <a:off x="970702" y="2568277"/>
            <a:ext cx="2532185" cy="2532185"/>
          </a:xfrm>
          <a:prstGeom prst="ellipse">
            <a:avLst/>
          </a:prstGeom>
        </p:spPr>
      </p:pic>
      <p:sp>
        <p:nvSpPr>
          <p:cNvPr id="14" name="Oval 13"/>
          <p:cNvSpPr>
            <a:spLocks noChangeAspect="1"/>
          </p:cNvSpPr>
          <p:nvPr/>
        </p:nvSpPr>
        <p:spPr>
          <a:xfrm>
            <a:off x="848782" y="2464019"/>
            <a:ext cx="2743200" cy="2743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FE element 121"/>
          <p:cNvPicPr>
            <a:picLocks/>
          </p:cNvPicPr>
          <p:nvPr/>
        </p:nvPicPr>
        <p:blipFill>
          <a:blip r:embed="rId4" cstate="screen">
            <a:extLst>
              <a:ext uri="{28A0092B-C50C-407E-A947-70E740481C1C}">
                <a14:useLocalDpi xmlns:a14="http://schemas.microsoft.com/office/drawing/2010/main"/>
              </a:ext>
            </a:extLst>
          </a:blip>
          <a:stretch>
            <a:fillRect/>
          </a:stretch>
        </p:blipFill>
        <p:spPr>
          <a:xfrm>
            <a:off x="4191000" y="1787018"/>
            <a:ext cx="4621530" cy="4309110"/>
          </a:xfrm>
          <a:prstGeom prst="rect">
            <a:avLst/>
          </a:prstGeom>
        </p:spPr>
      </p:pic>
      <p:pic>
        <p:nvPicPr>
          <p:cNvPr id="4" name="PFE element 122"/>
          <p:cNvPicPr>
            <a:picLocks/>
          </p:cNvPicPr>
          <p:nvPr/>
        </p:nvPicPr>
        <p:blipFill>
          <a:blip r:embed="rId5" cstate="screen">
            <a:extLst>
              <a:ext uri="{28A0092B-C50C-407E-A947-70E740481C1C}">
                <a14:useLocalDpi xmlns:a14="http://schemas.microsoft.com/office/drawing/2010/main"/>
              </a:ext>
            </a:extLst>
          </a:blip>
          <a:stretch>
            <a:fillRect/>
          </a:stretch>
        </p:blipFill>
        <p:spPr>
          <a:xfrm>
            <a:off x="6457951" y="6361007"/>
            <a:ext cx="2057400" cy="355813"/>
          </a:xfrm>
          <a:prstGeom prst="rect">
            <a:avLst/>
          </a:prstGeom>
        </p:spPr>
      </p:pic>
      <p:sp>
        <p:nvSpPr>
          <p:cNvPr id="5" name="Rectangle 4"/>
          <p:cNvSpPr/>
          <p:nvPr/>
        </p:nvSpPr>
        <p:spPr>
          <a:xfrm>
            <a:off x="0" y="0"/>
            <a:ext cx="9144000" cy="1577597"/>
          </a:xfrm>
          <a:prstGeom prst="rect">
            <a:avLst/>
          </a:prstGeom>
          <a:solidFill>
            <a:srgbClr val="01AF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sp>
        <p:nvSpPr>
          <p:cNvPr id="6" name="Rectangle 5"/>
          <p:cNvSpPr/>
          <p:nvPr/>
        </p:nvSpPr>
        <p:spPr>
          <a:xfrm>
            <a:off x="2743198" y="3508"/>
            <a:ext cx="3657600" cy="393192"/>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FE element 125"/>
          <p:cNvPicPr>
            <a:picLocks/>
          </p:cNvPicPr>
          <p:nvPr/>
        </p:nvPicPr>
        <p:blipFill>
          <a:blip r:embed="rId6" cstate="screen">
            <a:extLst>
              <a:ext uri="{28A0092B-C50C-407E-A947-70E740481C1C}">
                <a14:useLocalDpi xmlns:a14="http://schemas.microsoft.com/office/drawing/2010/main"/>
              </a:ext>
            </a:extLst>
          </a:blip>
          <a:stretch>
            <a:fillRect/>
          </a:stretch>
        </p:blipFill>
        <p:spPr>
          <a:xfrm>
            <a:off x="-1" y="60347"/>
            <a:ext cx="9144000" cy="255270"/>
          </a:xfrm>
          <a:prstGeom prst="rect">
            <a:avLst/>
          </a:prstGeom>
        </p:spPr>
      </p:pic>
      <p:pic>
        <p:nvPicPr>
          <p:cNvPr id="11" name="PFE element 126"/>
          <p:cNvPicPr>
            <a:picLocks/>
          </p:cNvPicPr>
          <p:nvPr/>
        </p:nvPicPr>
        <p:blipFill>
          <a:blip r:embed="rId7" cstate="screen">
            <a:extLst>
              <a:ext uri="{28A0092B-C50C-407E-A947-70E740481C1C}">
                <a14:useLocalDpi xmlns:a14="http://schemas.microsoft.com/office/drawing/2010/main"/>
              </a:ext>
            </a:extLst>
          </a:blip>
          <a:stretch>
            <a:fillRect/>
          </a:stretch>
        </p:blipFill>
        <p:spPr>
          <a:xfrm>
            <a:off x="-2" y="461419"/>
            <a:ext cx="9144000" cy="998571"/>
          </a:xfrm>
          <a:prstGeom prst="rect">
            <a:avLst/>
          </a:prstGeom>
        </p:spPr>
      </p:pic>
      <p:cxnSp>
        <p:nvCxnSpPr>
          <p:cNvPr id="10" name="Straight Connector 9"/>
          <p:cNvCxnSpPr/>
          <p:nvPr/>
        </p:nvCxnSpPr>
        <p:spPr>
          <a:xfrm flipV="1">
            <a:off x="2826670" y="945940"/>
            <a:ext cx="1305063" cy="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7" name="Picture 16"/>
          <p:cNvPicPr>
            <a:picLocks/>
          </p:cNvPicPr>
          <p:nvPr/>
        </p:nvPicPr>
        <p:blipFill>
          <a:blip r:embed="rId3" cstate="screen">
            <a:extLst>
              <a:ext uri="{28A0092B-C50C-407E-A947-70E740481C1C}">
                <a14:useLocalDpi xmlns:a14="http://schemas.microsoft.com/office/drawing/2010/main"/>
              </a:ext>
            </a:extLst>
          </a:blip>
          <a:stretch>
            <a:fillRect/>
          </a:stretch>
        </p:blipFill>
        <p:spPr>
          <a:xfrm>
            <a:off x="1214542" y="3195900"/>
            <a:ext cx="1645920" cy="1828800"/>
          </a:xfrm>
          <a:prstGeom prst="ellipse">
            <a:avLst/>
          </a:prstGeom>
        </p:spPr>
      </p:pic>
      <p:pic>
        <p:nvPicPr>
          <p:cNvPr id="18" name="Picture 17"/>
          <p:cNvPicPr>
            <a:picLocks/>
          </p:cNvPicPr>
          <p:nvPr/>
        </p:nvPicPr>
        <p:blipFill>
          <a:blip r:embed="rId4" cstate="screen">
            <a:extLst>
              <a:ext uri="{28A0092B-C50C-407E-A947-70E740481C1C}">
                <a14:useLocalDpi xmlns:a14="http://schemas.microsoft.com/office/drawing/2010/main"/>
              </a:ext>
            </a:extLst>
          </a:blip>
          <a:stretch>
            <a:fillRect/>
          </a:stretch>
        </p:blipFill>
        <p:spPr>
          <a:xfrm>
            <a:off x="3609612" y="3121877"/>
            <a:ext cx="1693639" cy="1924591"/>
          </a:xfrm>
          <a:prstGeom prst="ellipse">
            <a:avLst/>
          </a:prstGeom>
        </p:spPr>
      </p:pic>
      <p:pic>
        <p:nvPicPr>
          <p:cNvPr id="19" name="Picture 18"/>
          <p:cNvPicPr>
            <a:picLocks/>
          </p:cNvPicPr>
          <p:nvPr/>
        </p:nvPicPr>
        <p:blipFill>
          <a:blip r:embed="rId5" cstate="screen">
            <a:extLst>
              <a:ext uri="{28A0092B-C50C-407E-A947-70E740481C1C}">
                <a14:useLocalDpi xmlns:a14="http://schemas.microsoft.com/office/drawing/2010/main"/>
              </a:ext>
            </a:extLst>
          </a:blip>
          <a:stretch>
            <a:fillRect/>
          </a:stretch>
        </p:blipFill>
        <p:spPr>
          <a:xfrm>
            <a:off x="6057898" y="3259218"/>
            <a:ext cx="2164446" cy="1571387"/>
          </a:xfrm>
          <a:prstGeom prst="ellipse">
            <a:avLst/>
          </a:prstGeom>
        </p:spPr>
      </p:pic>
      <p:cxnSp>
        <p:nvCxnSpPr>
          <p:cNvPr id="25" name="Straight Connector 24"/>
          <p:cNvCxnSpPr/>
          <p:nvPr/>
        </p:nvCxnSpPr>
        <p:spPr>
          <a:xfrm>
            <a:off x="2051047" y="910169"/>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28" name="Oval 27"/>
          <p:cNvSpPr>
            <a:spLocks noChangeAspect="1"/>
          </p:cNvSpPr>
          <p:nvPr/>
        </p:nvSpPr>
        <p:spPr>
          <a:xfrm>
            <a:off x="1001182" y="3056806"/>
            <a:ext cx="2057400" cy="20574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a:off x="4579405" y="910169"/>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23" name="Oval 22"/>
          <p:cNvSpPr>
            <a:spLocks noChangeAspect="1"/>
          </p:cNvSpPr>
          <p:nvPr/>
        </p:nvSpPr>
        <p:spPr>
          <a:xfrm>
            <a:off x="3529540" y="3056806"/>
            <a:ext cx="2057400" cy="20574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7107765" y="910169"/>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6057900" y="3056806"/>
            <a:ext cx="2057400" cy="20574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FE element 137"/>
          <p:cNvPicPr>
            <a:picLocks/>
          </p:cNvPicPr>
          <p:nvPr/>
        </p:nvPicPr>
        <p:blipFill>
          <a:blip r:embed="rId6" cstate="screen">
            <a:extLst>
              <a:ext uri="{28A0092B-C50C-407E-A947-70E740481C1C}">
                <a14:useLocalDpi xmlns:a14="http://schemas.microsoft.com/office/drawing/2010/main"/>
              </a:ext>
            </a:extLst>
          </a:blip>
          <a:stretch>
            <a:fillRect/>
          </a:stretch>
        </p:blipFill>
        <p:spPr>
          <a:xfrm>
            <a:off x="6457951" y="6361007"/>
            <a:ext cx="2057400" cy="355813"/>
          </a:xfrm>
          <a:prstGeom prst="rect">
            <a:avLst/>
          </a:prstGeom>
        </p:spPr>
      </p:pic>
      <p:sp>
        <p:nvSpPr>
          <p:cNvPr id="5" name="Rectangle 4"/>
          <p:cNvSpPr/>
          <p:nvPr/>
        </p:nvSpPr>
        <p:spPr>
          <a:xfrm>
            <a:off x="0" y="0"/>
            <a:ext cx="9144000" cy="1577597"/>
          </a:xfrm>
          <a:prstGeom prst="rect">
            <a:avLst/>
          </a:prstGeom>
          <a:solidFill>
            <a:srgbClr val="CF0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4" name="PFE element 139"/>
          <p:cNvPicPr>
            <a:picLocks/>
          </p:cNvPicPr>
          <p:nvPr/>
        </p:nvPicPr>
        <p:blipFill>
          <a:blip r:embed="rId7" cstate="screen">
            <a:extLst>
              <a:ext uri="{28A0092B-C50C-407E-A947-70E740481C1C}">
                <a14:useLocalDpi xmlns:a14="http://schemas.microsoft.com/office/drawing/2010/main"/>
              </a:ext>
            </a:extLst>
          </a:blip>
          <a:stretch>
            <a:fillRect/>
          </a:stretch>
        </p:blipFill>
        <p:spPr>
          <a:xfrm>
            <a:off x="0" y="302812"/>
            <a:ext cx="9144000" cy="1234440"/>
          </a:xfrm>
          <a:prstGeom prst="rect">
            <a:avLst/>
          </a:prstGeom>
        </p:spPr>
      </p:pic>
      <p:cxnSp>
        <p:nvCxnSpPr>
          <p:cNvPr id="7" name="Straight Connector 6"/>
          <p:cNvCxnSpPr/>
          <p:nvPr/>
        </p:nvCxnSpPr>
        <p:spPr>
          <a:xfrm>
            <a:off x="3967249" y="1202265"/>
            <a:ext cx="331408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743198" y="3508"/>
            <a:ext cx="3657600" cy="393192"/>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FE element 142"/>
          <p:cNvPicPr>
            <a:picLocks/>
          </p:cNvPicPr>
          <p:nvPr/>
        </p:nvPicPr>
        <p:blipFill>
          <a:blip r:embed="rId8" cstate="screen">
            <a:extLst>
              <a:ext uri="{28A0092B-C50C-407E-A947-70E740481C1C}">
                <a14:useLocalDpi xmlns:a14="http://schemas.microsoft.com/office/drawing/2010/main"/>
              </a:ext>
            </a:extLst>
          </a:blip>
          <a:stretch>
            <a:fillRect/>
          </a:stretch>
        </p:blipFill>
        <p:spPr>
          <a:xfrm>
            <a:off x="-1" y="60347"/>
            <a:ext cx="9144000" cy="2552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cxnSp>
        <p:nvCxnSpPr>
          <p:cNvPr id="16" name="Straight Connector 15"/>
          <p:cNvCxnSpPr/>
          <p:nvPr/>
        </p:nvCxnSpPr>
        <p:spPr>
          <a:xfrm>
            <a:off x="2294467" y="304765"/>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8" name="PFE element 14"/>
          <p:cNvPicPr>
            <a:picLocks/>
          </p:cNvPicPr>
          <p:nvPr/>
        </p:nvPicPr>
        <p:blipFill>
          <a:blip r:embed="rId3" cstate="screen">
            <a:extLst>
              <a:ext uri="{28A0092B-C50C-407E-A947-70E740481C1C}">
                <a14:useLocalDpi xmlns:a14="http://schemas.microsoft.com/office/drawing/2010/main"/>
              </a:ext>
            </a:extLst>
          </a:blip>
          <a:stretch>
            <a:fillRect/>
          </a:stretch>
        </p:blipFill>
        <p:spPr>
          <a:xfrm>
            <a:off x="919904" y="2439972"/>
            <a:ext cx="2766060" cy="2766060"/>
          </a:xfrm>
          <a:prstGeom prst="rect">
            <a:avLst/>
          </a:prstGeom>
        </p:spPr>
      </p:pic>
      <p:sp>
        <p:nvSpPr>
          <p:cNvPr id="96" name="pfehide15" hidden="1"/>
          <p:cNvSpPr txBox="1"/>
          <p:nvPr/>
        </p:nvSpPr>
        <p:spPr>
          <a:xfrm>
            <a:off x="4227353" y="1788486"/>
            <a:ext cx="4053047" cy="903915"/>
          </a:xfrm>
          <a:prstGeom prst="rect">
            <a:avLst/>
          </a:prstGeom>
          <a:solidFill>
            <a:schemeClr val="accent1"/>
          </a:solidFill>
          <a:ln>
            <a:noFill/>
          </a:ln>
        </p:spPr>
        <p:txBody>
          <a:bodyPr lIns="68569" tIns="68569" rIns="68569" bIns="68569" anchor="ctr" anchorCtr="0">
            <a:noAutofit/>
          </a:bodyPr>
          <a:lstStyle>
            <a:defPPr marR="0" lvl="0" algn="l" rtl="0"/>
            <a:lvl1pPr marR="0" lvl="0" algn="l" rtl="0">
              <a:defRPr sz="1400" b="0" i="0" u="none" strike="noStrike" cap="none">
                <a:solidFill>
                  <a:srgbClr val="000000"/>
                </a:solidFill>
                <a:latin typeface="Arial"/>
                <a:ea typeface="Arial"/>
                <a:cs typeface="Arial"/>
                <a:sym typeface="Arial"/>
              </a:defRPr>
            </a:lvl1pPr>
            <a:lvl2pPr marR="0" lvl="1" algn="l" rtl="0">
              <a:defRPr sz="1400" b="0" i="0" u="none" strike="noStrike" cap="none">
                <a:solidFill>
                  <a:srgbClr val="000000"/>
                </a:solidFill>
                <a:latin typeface="Arial"/>
                <a:ea typeface="Arial"/>
                <a:cs typeface="Arial"/>
                <a:sym typeface="Arial"/>
              </a:defRPr>
            </a:lvl2pPr>
            <a:lvl3pPr marR="0" lvl="2" algn="l" rtl="0">
              <a:defRPr sz="1400" b="0" i="0" u="none" strike="noStrike" cap="none">
                <a:solidFill>
                  <a:srgbClr val="000000"/>
                </a:solidFill>
                <a:latin typeface="Arial"/>
                <a:ea typeface="Arial"/>
                <a:cs typeface="Arial"/>
                <a:sym typeface="Arial"/>
              </a:defRPr>
            </a:lvl3pPr>
            <a:lvl4pPr marR="0" lvl="3" algn="l" rtl="0">
              <a:defRPr sz="1400" b="0" i="0" u="none" strike="noStrike" cap="none">
                <a:solidFill>
                  <a:srgbClr val="000000"/>
                </a:solidFill>
                <a:latin typeface="Arial"/>
                <a:ea typeface="Arial"/>
                <a:cs typeface="Arial"/>
                <a:sym typeface="Arial"/>
              </a:defRPr>
            </a:lvl4pPr>
            <a:lvl5pPr marR="0" lvl="4" algn="l" rtl="0">
              <a:defRPr sz="1400" b="0" i="0" u="none" strike="noStrike" cap="none">
                <a:solidFill>
                  <a:srgbClr val="000000"/>
                </a:solidFill>
                <a:latin typeface="Arial"/>
                <a:ea typeface="Arial"/>
                <a:cs typeface="Arial"/>
                <a:sym typeface="Arial"/>
              </a:defRPr>
            </a:lvl5pPr>
            <a:lvl6pPr marR="0" lvl="5" algn="l" rtl="0">
              <a:defRPr sz="1400" b="0" i="0" u="none" strike="noStrike" cap="none">
                <a:solidFill>
                  <a:srgbClr val="000000"/>
                </a:solidFill>
                <a:latin typeface="Arial"/>
                <a:ea typeface="Arial"/>
                <a:cs typeface="Arial"/>
                <a:sym typeface="Arial"/>
              </a:defRPr>
            </a:lvl6pPr>
            <a:lvl7pPr marR="0" lvl="6" algn="l" rtl="0">
              <a:defRPr sz="1400" b="0" i="0" u="none" strike="noStrike" cap="none">
                <a:solidFill>
                  <a:srgbClr val="000000"/>
                </a:solidFill>
                <a:latin typeface="Arial"/>
                <a:ea typeface="Arial"/>
                <a:cs typeface="Arial"/>
                <a:sym typeface="Arial"/>
              </a:defRPr>
            </a:lvl7pPr>
            <a:lvl8pPr marR="0" lvl="7" algn="l" rtl="0">
              <a:defRPr sz="1400" b="0" i="0" u="none" strike="noStrike" cap="none">
                <a:solidFill>
                  <a:srgbClr val="000000"/>
                </a:solidFill>
                <a:latin typeface="Arial"/>
                <a:ea typeface="Arial"/>
                <a:cs typeface="Arial"/>
                <a:sym typeface="Arial"/>
              </a:defRPr>
            </a:lvl8pPr>
            <a:lvl9pPr marR="0" lvl="8" algn="l" rtl="0">
              <a:defRPr sz="1400" b="0" i="0" u="none" strike="noStrike" cap="none">
                <a:solidFill>
                  <a:srgbClr val="000000"/>
                </a:solidFill>
                <a:latin typeface="Arial"/>
                <a:ea typeface="Arial"/>
                <a:cs typeface="Arial"/>
                <a:sym typeface="Arial"/>
              </a:defRPr>
            </a:lvl9pPr>
          </a:lstStyle>
          <a:p>
            <a:pPr marL="285750" indent="-285750">
              <a:lnSpc>
                <a:spcPct val="120000"/>
              </a:lnSpc>
              <a:spcBef>
                <a:spcPts val="1200"/>
              </a:spcBef>
              <a:buClr>
                <a:srgbClr val="66CDCC"/>
              </a:buClr>
              <a:buSzPct val="150000"/>
              <a:buFont typeface="Courier New" charset="0"/>
              <a:buChar char="o"/>
            </a:pPr>
            <a:r>
              <a:rPr lang="en-US" sz="1800" dirty="0" smtClean="0">
                <a:solidFill>
                  <a:srgbClr val="15284B"/>
                </a:solidFill>
                <a:latin typeface="Montserrat Light" charset="0"/>
                <a:ea typeface="Montserrat Light" charset="0"/>
                <a:cs typeface="Montserrat Light" charset="0"/>
              </a:rPr>
              <a:t>How </a:t>
            </a:r>
            <a:r>
              <a:rPr lang="en-US" sz="1800" dirty="0">
                <a:solidFill>
                  <a:srgbClr val="15284B"/>
                </a:solidFill>
                <a:latin typeface="Montserrat Light" charset="0"/>
                <a:ea typeface="Montserrat Light" charset="0"/>
                <a:cs typeface="Montserrat Light" charset="0"/>
              </a:rPr>
              <a:t>has the opioid epidemic affected people</a:t>
            </a:r>
            <a:r>
              <a:rPr lang="en-US" sz="1800" dirty="0" smtClean="0">
                <a:solidFill>
                  <a:srgbClr val="15284B"/>
                </a:solidFill>
                <a:latin typeface="Montserrat Light" charset="0"/>
                <a:ea typeface="Montserrat Light" charset="0"/>
                <a:cs typeface="Montserrat Light" charset="0"/>
              </a:rPr>
              <a:t>?</a:t>
            </a:r>
            <a:endParaRPr lang="en-US" sz="1800" dirty="0">
              <a:solidFill>
                <a:srgbClr val="15284B"/>
              </a:solidFill>
              <a:latin typeface="Montserrat Light" charset="0"/>
              <a:ea typeface="Montserrat Light" charset="0"/>
              <a:cs typeface="Montserrat Light" charset="0"/>
            </a:endParaRPr>
          </a:p>
        </p:txBody>
      </p:sp>
      <p:grpSp>
        <p:nvGrpSpPr>
          <p:cNvPr id="11" name="Group 10"/>
          <p:cNvGrpSpPr/>
          <p:nvPr/>
        </p:nvGrpSpPr>
        <p:grpSpPr>
          <a:xfrm>
            <a:off x="4227353" y="1788958"/>
            <a:ext cx="4050030" cy="902970"/>
            <a:chOff x="317500" y="317500"/>
            <a:chExt cx="4050030" cy="902970"/>
          </a:xfrm>
        </p:grpSpPr>
        <p:pic>
          <p:nvPicPr>
            <p:cNvPr id="9" name="PFE element 15"/>
            <p:cNvPicPr>
              <a:picLocks/>
            </p:cNvPicPr>
            <p:nvPr/>
          </p:nvPicPr>
          <p:blipFill>
            <a:blip r:embed="rId4" cstate="screen">
              <a:extLst>
                <a:ext uri="{28A0092B-C50C-407E-A947-70E740481C1C}">
                  <a14:useLocalDpi xmlns:a14="http://schemas.microsoft.com/office/drawing/2010/main"/>
                </a:ext>
              </a:extLst>
            </a:blip>
            <a:stretch>
              <a:fillRect/>
            </a:stretch>
          </p:blipFill>
          <p:spPr>
            <a:xfrm>
              <a:off x="317500" y="317500"/>
              <a:ext cx="4050030" cy="902970"/>
            </a:xfrm>
            <a:prstGeom prst="rect">
              <a:avLst/>
            </a:prstGeom>
          </p:spPr>
        </p:pic>
        <p:sp>
          <p:nvSpPr>
            <p:cNvPr id="10" name="Shape_18"/>
            <p:cNvSpPr/>
            <p:nvPr/>
          </p:nvSpPr>
          <p:spPr>
            <a:xfrm>
              <a:off x="317500" y="317500"/>
              <a:ext cx="4050030" cy="90297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2" name="PFE element 17"/>
          <p:cNvPicPr>
            <a:picLocks/>
          </p:cNvPicPr>
          <p:nvPr/>
        </p:nvPicPr>
        <p:blipFill>
          <a:blip r:embed="rId5" cstate="screen">
            <a:extLst>
              <a:ext uri="{28A0092B-C50C-407E-A947-70E740481C1C}">
                <a14:useLocalDpi xmlns:a14="http://schemas.microsoft.com/office/drawing/2010/main"/>
              </a:ext>
            </a:extLst>
          </a:blip>
          <a:stretch>
            <a:fillRect/>
          </a:stretch>
        </p:blipFill>
        <p:spPr>
          <a:xfrm>
            <a:off x="0" y="174414"/>
            <a:ext cx="9144000" cy="1234440"/>
          </a:xfrm>
          <a:prstGeom prst="rect">
            <a:avLst/>
          </a:prstGeom>
        </p:spPr>
      </p:pic>
      <p:cxnSp>
        <p:nvCxnSpPr>
          <p:cNvPr id="6" name="Straight Connector 5"/>
          <p:cNvCxnSpPr/>
          <p:nvPr/>
        </p:nvCxnSpPr>
        <p:spPr>
          <a:xfrm>
            <a:off x="3661913" y="1310632"/>
            <a:ext cx="4134060"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
        <p:nvSpPr>
          <p:cNvPr id="2" name="pfehide19" hidden="1"/>
          <p:cNvSpPr txBox="1"/>
          <p:nvPr/>
        </p:nvSpPr>
        <p:spPr>
          <a:xfrm>
            <a:off x="4227353" y="2680726"/>
            <a:ext cx="3953933" cy="1075679"/>
          </a:xfrm>
          <a:prstGeom prst="rect">
            <a:avLst/>
          </a:prstGeom>
          <a:solidFill>
            <a:schemeClr val="accent1"/>
          </a:solidFill>
        </p:spPr>
        <p:txBody>
          <a:bodyPr wrap="square" rtlCol="0">
            <a:spAutoFit/>
          </a:bodyPr>
          <a:lstStyle>
            <a:defPPr marR="0" lvl="0" algn="l" rtl="0"/>
            <a:lvl1pPr marR="0" lvl="0" algn="l" rtl="0">
              <a:defRPr sz="1400" b="0" i="0" u="none" strike="noStrike" cap="none">
                <a:solidFill>
                  <a:srgbClr val="000000"/>
                </a:solidFill>
                <a:latin typeface="Arial"/>
                <a:ea typeface="Arial"/>
                <a:cs typeface="Arial"/>
                <a:sym typeface="Arial"/>
              </a:defRPr>
            </a:lvl1pPr>
            <a:lvl2pPr marR="0" lvl="1" algn="l" rtl="0">
              <a:defRPr sz="1400" b="0" i="0" u="none" strike="noStrike" cap="none">
                <a:solidFill>
                  <a:srgbClr val="000000"/>
                </a:solidFill>
                <a:latin typeface="Arial"/>
                <a:ea typeface="Arial"/>
                <a:cs typeface="Arial"/>
                <a:sym typeface="Arial"/>
              </a:defRPr>
            </a:lvl2pPr>
            <a:lvl3pPr marR="0" lvl="2" algn="l" rtl="0">
              <a:defRPr sz="1400" b="0" i="0" u="none" strike="noStrike" cap="none">
                <a:solidFill>
                  <a:srgbClr val="000000"/>
                </a:solidFill>
                <a:latin typeface="Arial"/>
                <a:ea typeface="Arial"/>
                <a:cs typeface="Arial"/>
                <a:sym typeface="Arial"/>
              </a:defRPr>
            </a:lvl3pPr>
            <a:lvl4pPr marR="0" lvl="3" algn="l" rtl="0">
              <a:defRPr sz="1400" b="0" i="0" u="none" strike="noStrike" cap="none">
                <a:solidFill>
                  <a:srgbClr val="000000"/>
                </a:solidFill>
                <a:latin typeface="Arial"/>
                <a:ea typeface="Arial"/>
                <a:cs typeface="Arial"/>
                <a:sym typeface="Arial"/>
              </a:defRPr>
            </a:lvl4pPr>
            <a:lvl5pPr marR="0" lvl="4" algn="l" rtl="0">
              <a:defRPr sz="1400" b="0" i="0" u="none" strike="noStrike" cap="none">
                <a:solidFill>
                  <a:srgbClr val="000000"/>
                </a:solidFill>
                <a:latin typeface="Arial"/>
                <a:ea typeface="Arial"/>
                <a:cs typeface="Arial"/>
                <a:sym typeface="Arial"/>
              </a:defRPr>
            </a:lvl5pPr>
            <a:lvl6pPr marR="0" lvl="5" algn="l" rtl="0">
              <a:defRPr sz="1400" b="0" i="0" u="none" strike="noStrike" cap="none">
                <a:solidFill>
                  <a:srgbClr val="000000"/>
                </a:solidFill>
                <a:latin typeface="Arial"/>
                <a:ea typeface="Arial"/>
                <a:cs typeface="Arial"/>
                <a:sym typeface="Arial"/>
              </a:defRPr>
            </a:lvl6pPr>
            <a:lvl7pPr marR="0" lvl="6" algn="l" rtl="0">
              <a:defRPr sz="1400" b="0" i="0" u="none" strike="noStrike" cap="none">
                <a:solidFill>
                  <a:srgbClr val="000000"/>
                </a:solidFill>
                <a:latin typeface="Arial"/>
                <a:ea typeface="Arial"/>
                <a:cs typeface="Arial"/>
                <a:sym typeface="Arial"/>
              </a:defRPr>
            </a:lvl7pPr>
            <a:lvl8pPr marR="0" lvl="7" algn="l" rtl="0">
              <a:defRPr sz="1400" b="0" i="0" u="none" strike="noStrike" cap="none">
                <a:solidFill>
                  <a:srgbClr val="000000"/>
                </a:solidFill>
                <a:latin typeface="Arial"/>
                <a:ea typeface="Arial"/>
                <a:cs typeface="Arial"/>
                <a:sym typeface="Arial"/>
              </a:defRPr>
            </a:lvl8pPr>
            <a:lvl9pPr marR="0" lvl="8" algn="l" rtl="0">
              <a:defRPr sz="1400" b="0" i="0" u="none" strike="noStrike" cap="none">
                <a:solidFill>
                  <a:srgbClr val="000000"/>
                </a:solidFill>
                <a:latin typeface="Arial"/>
                <a:ea typeface="Arial"/>
                <a:cs typeface="Arial"/>
                <a:sym typeface="Arial"/>
              </a:defRPr>
            </a:lvl9pPr>
          </a:lstStyle>
          <a:p>
            <a:pPr marL="285750" indent="-285750">
              <a:lnSpc>
                <a:spcPct val="120000"/>
              </a:lnSpc>
              <a:spcBef>
                <a:spcPts val="1200"/>
              </a:spcBef>
              <a:buClr>
                <a:srgbClr val="66CDCC"/>
              </a:buClr>
              <a:buSzPct val="150000"/>
              <a:buFont typeface="Courier New" charset="0"/>
              <a:buChar char="o"/>
            </a:pPr>
            <a:r>
              <a:rPr lang="en-US" sz="1800" dirty="0">
                <a:solidFill>
                  <a:srgbClr val="15284B"/>
                </a:solidFill>
                <a:latin typeface="Montserrat Light" charset="0"/>
                <a:ea typeface="Montserrat Light" charset="0"/>
                <a:cs typeface="Montserrat Light" charset="0"/>
              </a:rPr>
              <a:t>How has the opioid epidemic impacted emergency room related costs</a:t>
            </a:r>
            <a:r>
              <a:rPr lang="en-US" sz="1800" dirty="0" smtClean="0">
                <a:solidFill>
                  <a:srgbClr val="15284B"/>
                </a:solidFill>
                <a:latin typeface="Montserrat Light" charset="0"/>
                <a:ea typeface="Montserrat Light" charset="0"/>
                <a:cs typeface="Montserrat Light" charset="0"/>
              </a:rPr>
              <a:t>?</a:t>
            </a:r>
            <a:endParaRPr lang="en-US" sz="1800" dirty="0">
              <a:solidFill>
                <a:srgbClr val="15284B"/>
              </a:solidFill>
              <a:latin typeface="Montserrat Light" charset="0"/>
              <a:ea typeface="Montserrat Light" charset="0"/>
              <a:cs typeface="Montserrat Light" charset="0"/>
            </a:endParaRPr>
          </a:p>
        </p:txBody>
      </p:sp>
      <p:grpSp>
        <p:nvGrpSpPr>
          <p:cNvPr id="15" name="Group 14"/>
          <p:cNvGrpSpPr/>
          <p:nvPr/>
        </p:nvGrpSpPr>
        <p:grpSpPr>
          <a:xfrm>
            <a:off x="4227353" y="2677545"/>
            <a:ext cx="3950970" cy="1082040"/>
            <a:chOff x="317500" y="317500"/>
            <a:chExt cx="3950970" cy="1082040"/>
          </a:xfrm>
        </p:grpSpPr>
        <p:pic>
          <p:nvPicPr>
            <p:cNvPr id="13" name="PFE element 19"/>
            <p:cNvPicPr>
              <a:picLocks/>
            </p:cNvPicPr>
            <p:nvPr/>
          </p:nvPicPr>
          <p:blipFill>
            <a:blip r:embed="rId6" cstate="screen">
              <a:extLst>
                <a:ext uri="{28A0092B-C50C-407E-A947-70E740481C1C}">
                  <a14:useLocalDpi xmlns:a14="http://schemas.microsoft.com/office/drawing/2010/main"/>
                </a:ext>
              </a:extLst>
            </a:blip>
            <a:stretch>
              <a:fillRect/>
            </a:stretch>
          </p:blipFill>
          <p:spPr>
            <a:xfrm>
              <a:off x="317500" y="317500"/>
              <a:ext cx="3950970" cy="1082040"/>
            </a:xfrm>
            <a:prstGeom prst="rect">
              <a:avLst/>
            </a:prstGeom>
          </p:spPr>
        </p:pic>
        <p:sp>
          <p:nvSpPr>
            <p:cNvPr id="14" name="Shape_19"/>
            <p:cNvSpPr/>
            <p:nvPr/>
          </p:nvSpPr>
          <p:spPr>
            <a:xfrm>
              <a:off x="317500" y="317500"/>
              <a:ext cx="3950970" cy="108204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fehide20" hidden="1"/>
          <p:cNvSpPr txBox="1"/>
          <p:nvPr/>
        </p:nvSpPr>
        <p:spPr>
          <a:xfrm>
            <a:off x="4227353" y="3868005"/>
            <a:ext cx="4114800" cy="1089529"/>
          </a:xfrm>
          <a:prstGeom prst="rect">
            <a:avLst/>
          </a:prstGeom>
          <a:solidFill>
            <a:schemeClr val="accent1"/>
          </a:solidFill>
        </p:spPr>
        <p:txBody>
          <a:bodyPr wrap="square" rtlCol="0">
            <a:spAutoFit/>
          </a:bodyPr>
          <a:lstStyle>
            <a:defPPr marR="0" lvl="0" algn="l" rtl="0"/>
            <a:lvl1pPr marR="0" lvl="0" algn="l" rtl="0">
              <a:defRPr sz="1400" b="0" i="0" u="none" strike="noStrike" cap="none">
                <a:solidFill>
                  <a:srgbClr val="000000"/>
                </a:solidFill>
                <a:latin typeface="Arial"/>
                <a:ea typeface="Arial"/>
                <a:cs typeface="Arial"/>
                <a:sym typeface="Arial"/>
              </a:defRPr>
            </a:lvl1pPr>
            <a:lvl2pPr marR="0" lvl="1" algn="l" rtl="0">
              <a:defRPr sz="1400" b="0" i="0" u="none" strike="noStrike" cap="none">
                <a:solidFill>
                  <a:srgbClr val="000000"/>
                </a:solidFill>
                <a:latin typeface="Arial"/>
                <a:ea typeface="Arial"/>
                <a:cs typeface="Arial"/>
                <a:sym typeface="Arial"/>
              </a:defRPr>
            </a:lvl2pPr>
            <a:lvl3pPr marR="0" lvl="2" algn="l" rtl="0">
              <a:defRPr sz="1400" b="0" i="0" u="none" strike="noStrike" cap="none">
                <a:solidFill>
                  <a:srgbClr val="000000"/>
                </a:solidFill>
                <a:latin typeface="Arial"/>
                <a:ea typeface="Arial"/>
                <a:cs typeface="Arial"/>
                <a:sym typeface="Arial"/>
              </a:defRPr>
            </a:lvl3pPr>
            <a:lvl4pPr marR="0" lvl="3" algn="l" rtl="0">
              <a:defRPr sz="1400" b="0" i="0" u="none" strike="noStrike" cap="none">
                <a:solidFill>
                  <a:srgbClr val="000000"/>
                </a:solidFill>
                <a:latin typeface="Arial"/>
                <a:ea typeface="Arial"/>
                <a:cs typeface="Arial"/>
                <a:sym typeface="Arial"/>
              </a:defRPr>
            </a:lvl4pPr>
            <a:lvl5pPr marR="0" lvl="4" algn="l" rtl="0">
              <a:defRPr sz="1400" b="0" i="0" u="none" strike="noStrike" cap="none">
                <a:solidFill>
                  <a:srgbClr val="000000"/>
                </a:solidFill>
                <a:latin typeface="Arial"/>
                <a:ea typeface="Arial"/>
                <a:cs typeface="Arial"/>
                <a:sym typeface="Arial"/>
              </a:defRPr>
            </a:lvl5pPr>
            <a:lvl6pPr marR="0" lvl="5" algn="l" rtl="0">
              <a:defRPr sz="1400" b="0" i="0" u="none" strike="noStrike" cap="none">
                <a:solidFill>
                  <a:srgbClr val="000000"/>
                </a:solidFill>
                <a:latin typeface="Arial"/>
                <a:ea typeface="Arial"/>
                <a:cs typeface="Arial"/>
                <a:sym typeface="Arial"/>
              </a:defRPr>
            </a:lvl6pPr>
            <a:lvl7pPr marR="0" lvl="6" algn="l" rtl="0">
              <a:defRPr sz="1400" b="0" i="0" u="none" strike="noStrike" cap="none">
                <a:solidFill>
                  <a:srgbClr val="000000"/>
                </a:solidFill>
                <a:latin typeface="Arial"/>
                <a:ea typeface="Arial"/>
                <a:cs typeface="Arial"/>
                <a:sym typeface="Arial"/>
              </a:defRPr>
            </a:lvl7pPr>
            <a:lvl8pPr marR="0" lvl="7" algn="l" rtl="0">
              <a:defRPr sz="1400" b="0" i="0" u="none" strike="noStrike" cap="none">
                <a:solidFill>
                  <a:srgbClr val="000000"/>
                </a:solidFill>
                <a:latin typeface="Arial"/>
                <a:ea typeface="Arial"/>
                <a:cs typeface="Arial"/>
                <a:sym typeface="Arial"/>
              </a:defRPr>
            </a:lvl8pPr>
            <a:lvl9pPr marR="0" lvl="8" algn="l" rtl="0">
              <a:defRPr sz="1400" b="0" i="0" u="none" strike="noStrike" cap="none">
                <a:solidFill>
                  <a:srgbClr val="000000"/>
                </a:solidFill>
                <a:latin typeface="Arial"/>
                <a:ea typeface="Arial"/>
                <a:cs typeface="Arial"/>
                <a:sym typeface="Arial"/>
              </a:defRPr>
            </a:lvl9pPr>
          </a:lstStyle>
          <a:p>
            <a:pPr marL="285750" indent="-285750">
              <a:lnSpc>
                <a:spcPct val="120000"/>
              </a:lnSpc>
              <a:spcBef>
                <a:spcPts val="1200"/>
              </a:spcBef>
              <a:buClr>
                <a:srgbClr val="66CDCC"/>
              </a:buClr>
              <a:buSzPct val="150000"/>
              <a:buFont typeface="Courier New" charset="0"/>
              <a:buChar char="o"/>
            </a:pPr>
            <a:r>
              <a:rPr lang="en-US" sz="1800" dirty="0">
                <a:solidFill>
                  <a:srgbClr val="15284B"/>
                </a:solidFill>
                <a:latin typeface="Montserrat Light" charset="0"/>
                <a:ea typeface="Montserrat Light" charset="0"/>
                <a:cs typeface="Montserrat Light" charset="0"/>
              </a:rPr>
              <a:t>How has the opioid epidemic involved families as part of </a:t>
            </a:r>
            <a:br>
              <a:rPr lang="en-US" sz="1800" dirty="0">
                <a:solidFill>
                  <a:srgbClr val="15284B"/>
                </a:solidFill>
                <a:latin typeface="Montserrat Light" charset="0"/>
                <a:ea typeface="Montserrat Light" charset="0"/>
                <a:cs typeface="Montserrat Light" charset="0"/>
              </a:rPr>
            </a:br>
            <a:r>
              <a:rPr lang="en-US" sz="1800" dirty="0">
                <a:solidFill>
                  <a:srgbClr val="15284B"/>
                </a:solidFill>
                <a:latin typeface="Montserrat Light" charset="0"/>
                <a:ea typeface="Montserrat Light" charset="0"/>
                <a:cs typeface="Montserrat Light" charset="0"/>
              </a:rPr>
              <a:t>the solution</a:t>
            </a:r>
            <a:r>
              <a:rPr lang="en-US" sz="1800" dirty="0" smtClean="0">
                <a:solidFill>
                  <a:srgbClr val="15284B"/>
                </a:solidFill>
                <a:latin typeface="Montserrat Light" charset="0"/>
                <a:ea typeface="Montserrat Light" charset="0"/>
                <a:cs typeface="Montserrat Light" charset="0"/>
              </a:rPr>
              <a:t>?</a:t>
            </a:r>
            <a:endParaRPr lang="en-US" sz="1800" dirty="0">
              <a:solidFill>
                <a:srgbClr val="15284B"/>
              </a:solidFill>
              <a:latin typeface="Montserrat Light" charset="0"/>
              <a:ea typeface="Montserrat Light" charset="0"/>
              <a:cs typeface="Montserrat Light" charset="0"/>
            </a:endParaRPr>
          </a:p>
        </p:txBody>
      </p:sp>
      <p:grpSp>
        <p:nvGrpSpPr>
          <p:cNvPr id="22" name="Group 21"/>
          <p:cNvGrpSpPr/>
          <p:nvPr/>
        </p:nvGrpSpPr>
        <p:grpSpPr>
          <a:xfrm>
            <a:off x="4227353" y="3868005"/>
            <a:ext cx="4114800" cy="1082040"/>
            <a:chOff x="317500" y="317500"/>
            <a:chExt cx="4114800" cy="1082040"/>
          </a:xfrm>
        </p:grpSpPr>
        <p:pic>
          <p:nvPicPr>
            <p:cNvPr id="20" name="PFE element 20"/>
            <p:cNvPicPr>
              <a:picLocks/>
            </p:cNvPicPr>
            <p:nvPr/>
          </p:nvPicPr>
          <p:blipFill>
            <a:blip r:embed="rId7" cstate="screen">
              <a:extLst>
                <a:ext uri="{28A0092B-C50C-407E-A947-70E740481C1C}">
                  <a14:useLocalDpi xmlns:a14="http://schemas.microsoft.com/office/drawing/2010/main"/>
                </a:ext>
              </a:extLst>
            </a:blip>
            <a:stretch>
              <a:fillRect/>
            </a:stretch>
          </p:blipFill>
          <p:spPr>
            <a:xfrm>
              <a:off x="317500" y="317500"/>
              <a:ext cx="4114800" cy="1082040"/>
            </a:xfrm>
            <a:prstGeom prst="rect">
              <a:avLst/>
            </a:prstGeom>
          </p:spPr>
        </p:pic>
        <p:sp>
          <p:nvSpPr>
            <p:cNvPr id="21" name="Shape_20"/>
            <p:cNvSpPr/>
            <p:nvPr/>
          </p:nvSpPr>
          <p:spPr>
            <a:xfrm>
              <a:off x="317500" y="317500"/>
              <a:ext cx="4114800" cy="108204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pfehide21" hidden="1"/>
          <p:cNvSpPr txBox="1"/>
          <p:nvPr/>
        </p:nvSpPr>
        <p:spPr>
          <a:xfrm>
            <a:off x="4227353" y="5059135"/>
            <a:ext cx="3970867" cy="923330"/>
          </a:xfrm>
          <a:prstGeom prst="rect">
            <a:avLst/>
          </a:prstGeom>
          <a:solidFill>
            <a:schemeClr val="accent1"/>
          </a:solidFill>
        </p:spPr>
        <p:txBody>
          <a:bodyPr wrap="square" rtlCol="0">
            <a:spAutoFit/>
          </a:bodyPr>
          <a:lstStyle>
            <a:defPPr marR="0" lvl="0" algn="l" rtl="0"/>
            <a:lvl1pPr marR="0" lvl="0" algn="l" rtl="0">
              <a:defRPr sz="1400" b="0" i="0" u="none" strike="noStrike" cap="none">
                <a:solidFill>
                  <a:srgbClr val="000000"/>
                </a:solidFill>
                <a:latin typeface="Arial"/>
                <a:ea typeface="Arial"/>
                <a:cs typeface="Arial"/>
                <a:sym typeface="Arial"/>
              </a:defRPr>
            </a:lvl1pPr>
            <a:lvl2pPr marR="0" lvl="1" algn="l" rtl="0">
              <a:defRPr sz="1400" b="0" i="0" u="none" strike="noStrike" cap="none">
                <a:solidFill>
                  <a:srgbClr val="000000"/>
                </a:solidFill>
                <a:latin typeface="Arial"/>
                <a:ea typeface="Arial"/>
                <a:cs typeface="Arial"/>
                <a:sym typeface="Arial"/>
              </a:defRPr>
            </a:lvl2pPr>
            <a:lvl3pPr marR="0" lvl="2" algn="l" rtl="0">
              <a:defRPr sz="1400" b="0" i="0" u="none" strike="noStrike" cap="none">
                <a:solidFill>
                  <a:srgbClr val="000000"/>
                </a:solidFill>
                <a:latin typeface="Arial"/>
                <a:ea typeface="Arial"/>
                <a:cs typeface="Arial"/>
                <a:sym typeface="Arial"/>
              </a:defRPr>
            </a:lvl3pPr>
            <a:lvl4pPr marR="0" lvl="3" algn="l" rtl="0">
              <a:defRPr sz="1400" b="0" i="0" u="none" strike="noStrike" cap="none">
                <a:solidFill>
                  <a:srgbClr val="000000"/>
                </a:solidFill>
                <a:latin typeface="Arial"/>
                <a:ea typeface="Arial"/>
                <a:cs typeface="Arial"/>
                <a:sym typeface="Arial"/>
              </a:defRPr>
            </a:lvl4pPr>
            <a:lvl5pPr marR="0" lvl="4" algn="l" rtl="0">
              <a:defRPr sz="1400" b="0" i="0" u="none" strike="noStrike" cap="none">
                <a:solidFill>
                  <a:srgbClr val="000000"/>
                </a:solidFill>
                <a:latin typeface="Arial"/>
                <a:ea typeface="Arial"/>
                <a:cs typeface="Arial"/>
                <a:sym typeface="Arial"/>
              </a:defRPr>
            </a:lvl5pPr>
            <a:lvl6pPr marR="0" lvl="5" algn="l" rtl="0">
              <a:defRPr sz="1400" b="0" i="0" u="none" strike="noStrike" cap="none">
                <a:solidFill>
                  <a:srgbClr val="000000"/>
                </a:solidFill>
                <a:latin typeface="Arial"/>
                <a:ea typeface="Arial"/>
                <a:cs typeface="Arial"/>
                <a:sym typeface="Arial"/>
              </a:defRPr>
            </a:lvl6pPr>
            <a:lvl7pPr marR="0" lvl="6" algn="l" rtl="0">
              <a:defRPr sz="1400" b="0" i="0" u="none" strike="noStrike" cap="none">
                <a:solidFill>
                  <a:srgbClr val="000000"/>
                </a:solidFill>
                <a:latin typeface="Arial"/>
                <a:ea typeface="Arial"/>
                <a:cs typeface="Arial"/>
                <a:sym typeface="Arial"/>
              </a:defRPr>
            </a:lvl7pPr>
            <a:lvl8pPr marR="0" lvl="7" algn="l" rtl="0">
              <a:defRPr sz="1400" b="0" i="0" u="none" strike="noStrike" cap="none">
                <a:solidFill>
                  <a:srgbClr val="000000"/>
                </a:solidFill>
                <a:latin typeface="Arial"/>
                <a:ea typeface="Arial"/>
                <a:cs typeface="Arial"/>
                <a:sym typeface="Arial"/>
              </a:defRPr>
            </a:lvl8pPr>
            <a:lvl9pPr marR="0" lvl="8" algn="l" rtl="0">
              <a:defRPr sz="1400" b="0" i="0" u="none" strike="noStrike" cap="none">
                <a:solidFill>
                  <a:srgbClr val="000000"/>
                </a:solidFill>
                <a:latin typeface="Arial"/>
                <a:ea typeface="Arial"/>
                <a:cs typeface="Arial"/>
                <a:sym typeface="Arial"/>
              </a:defRPr>
            </a:lvl9pPr>
          </a:lstStyle>
          <a:p>
            <a:pPr marL="285750" indent="-285750">
              <a:buClr>
                <a:srgbClr val="66CDCC"/>
              </a:buClr>
              <a:buSzPct val="150000"/>
              <a:buFont typeface="Courier New" charset="0"/>
              <a:buChar char="o"/>
            </a:pPr>
            <a:r>
              <a:rPr lang="en-US" sz="1800" dirty="0">
                <a:solidFill>
                  <a:srgbClr val="15284B"/>
                </a:solidFill>
                <a:latin typeface="Montserrat Light" charset="0"/>
                <a:ea typeface="Montserrat Light" charset="0"/>
                <a:cs typeface="Montserrat Light" charset="0"/>
              </a:rPr>
              <a:t>How has the opioid epidemic involved education as part of the solution</a:t>
            </a:r>
            <a:r>
              <a:rPr lang="en-US" sz="1800" dirty="0" smtClean="0">
                <a:solidFill>
                  <a:srgbClr val="15284B"/>
                </a:solidFill>
                <a:latin typeface="Montserrat Light" charset="0"/>
                <a:ea typeface="Montserrat Light" charset="0"/>
                <a:cs typeface="Montserrat Light" charset="0"/>
              </a:rPr>
              <a:t>?</a:t>
            </a:r>
            <a:endParaRPr lang="en-US" sz="1800" dirty="0">
              <a:solidFill>
                <a:srgbClr val="15284B"/>
              </a:solidFill>
              <a:latin typeface="Montserrat Light" charset="0"/>
              <a:ea typeface="Montserrat Light" charset="0"/>
              <a:cs typeface="Montserrat Light" charset="0"/>
            </a:endParaRPr>
          </a:p>
        </p:txBody>
      </p:sp>
      <p:grpSp>
        <p:nvGrpSpPr>
          <p:cNvPr id="25" name="Group 24"/>
          <p:cNvGrpSpPr/>
          <p:nvPr/>
        </p:nvGrpSpPr>
        <p:grpSpPr>
          <a:xfrm>
            <a:off x="4223966" y="5054035"/>
            <a:ext cx="3977640" cy="933530"/>
            <a:chOff x="317500" y="317500"/>
            <a:chExt cx="3977640" cy="933530"/>
          </a:xfrm>
        </p:grpSpPr>
        <p:pic>
          <p:nvPicPr>
            <p:cNvPr id="23" name="PFE element 21"/>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3977640" cy="933530"/>
            </a:xfrm>
            <a:prstGeom prst="rect">
              <a:avLst/>
            </a:prstGeom>
          </p:spPr>
        </p:pic>
        <p:sp>
          <p:nvSpPr>
            <p:cNvPr id="24" name="Shape_21"/>
            <p:cNvSpPr/>
            <p:nvPr/>
          </p:nvSpPr>
          <p:spPr>
            <a:xfrm>
              <a:off x="317500" y="317500"/>
              <a:ext cx="3977640" cy="93353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1+#ppt_w/2"/>
                                          </p:val>
                                        </p:tav>
                                        <p:tav tm="100000">
                                          <p:val>
                                            <p:strVal val="#ppt_x"/>
                                          </p:val>
                                        </p:tav>
                                      </p:tavLst>
                                    </p:anim>
                                    <p:anim calcmode="lin" valueType="num">
                                      <p:cBhvr additive="base">
                                        <p:cTn id="1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1+#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1000" fill="hold"/>
                                        <p:tgtEl>
                                          <p:spTgt spid="25"/>
                                        </p:tgtEl>
                                        <p:attrNameLst>
                                          <p:attrName>ppt_x</p:attrName>
                                        </p:attrNameLst>
                                      </p:cBhvr>
                                      <p:tavLst>
                                        <p:tav tm="0">
                                          <p:val>
                                            <p:strVal val="1+#ppt_w/2"/>
                                          </p:val>
                                        </p:tav>
                                        <p:tav tm="100000">
                                          <p:val>
                                            <p:strVal val="#ppt_x"/>
                                          </p:val>
                                        </p:tav>
                                      </p:tavLst>
                                    </p:anim>
                                    <p:anim calcmode="lin" valueType="num">
                                      <p:cBhvr additive="base">
                                        <p:cTn id="26"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cxnSp>
        <p:nvCxnSpPr>
          <p:cNvPr id="13" name="Straight Connector 12"/>
          <p:cNvCxnSpPr/>
          <p:nvPr/>
        </p:nvCxnSpPr>
        <p:spPr>
          <a:xfrm>
            <a:off x="6767063" y="922565"/>
            <a:ext cx="0" cy="1456572"/>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p:cNvPicPr>
          <p:nvPr/>
        </p:nvPicPr>
        <p:blipFill>
          <a:blip r:embed="rId3" cstate="screen">
            <a:extLst>
              <a:ext uri="{28A0092B-C50C-407E-A947-70E740481C1C}">
                <a14:useLocalDpi xmlns:a14="http://schemas.microsoft.com/office/drawing/2010/main"/>
              </a:ext>
            </a:extLst>
          </a:blip>
          <a:stretch>
            <a:fillRect/>
          </a:stretch>
        </p:blipFill>
        <p:spPr>
          <a:xfrm>
            <a:off x="5500449" y="2556910"/>
            <a:ext cx="2532185" cy="2532185"/>
          </a:xfrm>
          <a:prstGeom prst="ellipse">
            <a:avLst/>
          </a:prstGeom>
        </p:spPr>
      </p:pic>
      <p:sp>
        <p:nvSpPr>
          <p:cNvPr id="16" name="Oval 15"/>
          <p:cNvSpPr>
            <a:spLocks noChangeAspect="1"/>
          </p:cNvSpPr>
          <p:nvPr/>
        </p:nvSpPr>
        <p:spPr>
          <a:xfrm>
            <a:off x="5403930" y="2451403"/>
            <a:ext cx="2743200" cy="2743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FE element 25"/>
          <p:cNvPicPr>
            <a:picLocks/>
          </p:cNvPicPr>
          <p:nvPr/>
        </p:nvPicPr>
        <p:blipFill>
          <a:blip r:embed="rId4" cstate="screen">
            <a:extLst>
              <a:ext uri="{28A0092B-C50C-407E-A947-70E740481C1C}">
                <a14:useLocalDpi xmlns:a14="http://schemas.microsoft.com/office/drawing/2010/main"/>
              </a:ext>
            </a:extLst>
          </a:blip>
          <a:stretch>
            <a:fillRect/>
          </a:stretch>
        </p:blipFill>
        <p:spPr>
          <a:xfrm>
            <a:off x="565431" y="1902540"/>
            <a:ext cx="4625340" cy="3848100"/>
          </a:xfrm>
          <a:prstGeom prst="rect">
            <a:avLst/>
          </a:prstGeom>
        </p:spPr>
      </p:pic>
      <p:sp>
        <p:nvSpPr>
          <p:cNvPr id="6" name="Rectangle 5"/>
          <p:cNvSpPr/>
          <p:nvPr/>
        </p:nvSpPr>
        <p:spPr>
          <a:xfrm>
            <a:off x="0" y="0"/>
            <a:ext cx="9144000" cy="1577597"/>
          </a:xfrm>
          <a:prstGeom prst="rect">
            <a:avLst/>
          </a:prstGeom>
          <a:solidFill>
            <a:srgbClr val="CF0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3" name="PFE element 27"/>
          <p:cNvPicPr>
            <a:picLocks/>
          </p:cNvPicPr>
          <p:nvPr/>
        </p:nvPicPr>
        <p:blipFill>
          <a:blip r:embed="rId5" cstate="screen">
            <a:extLst>
              <a:ext uri="{28A0092B-C50C-407E-A947-70E740481C1C}">
                <a14:useLocalDpi xmlns:a14="http://schemas.microsoft.com/office/drawing/2010/main"/>
              </a:ext>
            </a:extLst>
          </a:blip>
          <a:stretch>
            <a:fillRect/>
          </a:stretch>
        </p:blipFill>
        <p:spPr>
          <a:xfrm>
            <a:off x="0" y="331471"/>
            <a:ext cx="9144000" cy="1242060"/>
          </a:xfrm>
          <a:prstGeom prst="rect">
            <a:avLst/>
          </a:prstGeom>
        </p:spPr>
      </p:pic>
      <p:cxnSp>
        <p:nvCxnSpPr>
          <p:cNvPr id="8" name="Straight Connector 7"/>
          <p:cNvCxnSpPr/>
          <p:nvPr/>
        </p:nvCxnSpPr>
        <p:spPr>
          <a:xfrm>
            <a:off x="3836577" y="1210430"/>
            <a:ext cx="2267890"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828798" y="3508"/>
            <a:ext cx="5486400" cy="393192"/>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FE element 30"/>
          <p:cNvPicPr>
            <a:picLocks/>
          </p:cNvPicPr>
          <p:nvPr/>
        </p:nvPicPr>
        <p:blipFill>
          <a:blip r:embed="rId6" cstate="screen">
            <a:extLst>
              <a:ext uri="{28A0092B-C50C-407E-A947-70E740481C1C}">
                <a14:useLocalDpi xmlns:a14="http://schemas.microsoft.com/office/drawing/2010/main"/>
              </a:ext>
            </a:extLst>
          </a:blip>
          <a:stretch>
            <a:fillRect/>
          </a:stretch>
        </p:blipFill>
        <p:spPr>
          <a:xfrm>
            <a:off x="-1" y="60347"/>
            <a:ext cx="9144000" cy="25527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t="-13907" r="7716" b="21622"/>
          <a:stretch/>
        </p:blipFill>
        <p:spPr>
          <a:xfrm>
            <a:off x="0" y="180779"/>
            <a:ext cx="9143997" cy="6095999"/>
          </a:xfrm>
          <a:prstGeom prst="rect">
            <a:avLst/>
          </a:prstGeom>
        </p:spPr>
      </p:pic>
      <p:sp>
        <p:nvSpPr>
          <p:cNvPr id="113" name="pfehide32" hidden="1"/>
          <p:cNvSpPr txBox="1"/>
          <p:nvPr/>
        </p:nvSpPr>
        <p:spPr>
          <a:xfrm>
            <a:off x="340313" y="1877147"/>
            <a:ext cx="3410420" cy="1043854"/>
          </a:xfrm>
          <a:prstGeom prst="rect">
            <a:avLst/>
          </a:prstGeom>
          <a:solidFill>
            <a:schemeClr val="accent1"/>
          </a:solidFill>
          <a:ln>
            <a:noFill/>
          </a:ln>
        </p:spPr>
        <p:txBody>
          <a:bodyPr lIns="68569" tIns="68569" rIns="68569" bIns="68569" anchor="t" anchorCtr="0">
            <a:noAutofit/>
          </a:bodyPr>
          <a:lstStyle>
            <a:defPPr marR="0" lvl="0" algn="l" rtl="0"/>
            <a:lvl1pPr marR="0" lvl="0" algn="l" rtl="0">
              <a:defRPr sz="1400" b="0" i="0" u="none" strike="noStrike" cap="none">
                <a:solidFill>
                  <a:srgbClr val="000000"/>
                </a:solidFill>
                <a:latin typeface="Arial"/>
                <a:ea typeface="Arial"/>
                <a:cs typeface="Arial"/>
                <a:sym typeface="Arial"/>
              </a:defRPr>
            </a:lvl1pPr>
            <a:lvl2pPr marR="0" lvl="1" algn="l" rtl="0">
              <a:defRPr sz="1400" b="0" i="0" u="none" strike="noStrike" cap="none">
                <a:solidFill>
                  <a:srgbClr val="000000"/>
                </a:solidFill>
                <a:latin typeface="Arial"/>
                <a:ea typeface="Arial"/>
                <a:cs typeface="Arial"/>
                <a:sym typeface="Arial"/>
              </a:defRPr>
            </a:lvl2pPr>
            <a:lvl3pPr marR="0" lvl="2" algn="l" rtl="0">
              <a:defRPr sz="1400" b="0" i="0" u="none" strike="noStrike" cap="none">
                <a:solidFill>
                  <a:srgbClr val="000000"/>
                </a:solidFill>
                <a:latin typeface="Arial"/>
                <a:ea typeface="Arial"/>
                <a:cs typeface="Arial"/>
                <a:sym typeface="Arial"/>
              </a:defRPr>
            </a:lvl3pPr>
            <a:lvl4pPr marR="0" lvl="3" algn="l" rtl="0">
              <a:defRPr sz="1400" b="0" i="0" u="none" strike="noStrike" cap="none">
                <a:solidFill>
                  <a:srgbClr val="000000"/>
                </a:solidFill>
                <a:latin typeface="Arial"/>
                <a:ea typeface="Arial"/>
                <a:cs typeface="Arial"/>
                <a:sym typeface="Arial"/>
              </a:defRPr>
            </a:lvl4pPr>
            <a:lvl5pPr marR="0" lvl="4" algn="l" rtl="0">
              <a:defRPr sz="1400" b="0" i="0" u="none" strike="noStrike" cap="none">
                <a:solidFill>
                  <a:srgbClr val="000000"/>
                </a:solidFill>
                <a:latin typeface="Arial"/>
                <a:ea typeface="Arial"/>
                <a:cs typeface="Arial"/>
                <a:sym typeface="Arial"/>
              </a:defRPr>
            </a:lvl5pPr>
            <a:lvl6pPr marR="0" lvl="5" algn="l" rtl="0">
              <a:defRPr sz="1400" b="0" i="0" u="none" strike="noStrike" cap="none">
                <a:solidFill>
                  <a:srgbClr val="000000"/>
                </a:solidFill>
                <a:latin typeface="Arial"/>
                <a:ea typeface="Arial"/>
                <a:cs typeface="Arial"/>
                <a:sym typeface="Arial"/>
              </a:defRPr>
            </a:lvl6pPr>
            <a:lvl7pPr marR="0" lvl="6" algn="l" rtl="0">
              <a:defRPr sz="1400" b="0" i="0" u="none" strike="noStrike" cap="none">
                <a:solidFill>
                  <a:srgbClr val="000000"/>
                </a:solidFill>
                <a:latin typeface="Arial"/>
                <a:ea typeface="Arial"/>
                <a:cs typeface="Arial"/>
                <a:sym typeface="Arial"/>
              </a:defRPr>
            </a:lvl7pPr>
            <a:lvl8pPr marR="0" lvl="7" algn="l" rtl="0">
              <a:defRPr sz="1400" b="0" i="0" u="none" strike="noStrike" cap="none">
                <a:solidFill>
                  <a:srgbClr val="000000"/>
                </a:solidFill>
                <a:latin typeface="Arial"/>
                <a:ea typeface="Arial"/>
                <a:cs typeface="Arial"/>
                <a:sym typeface="Arial"/>
              </a:defRPr>
            </a:lvl8pPr>
            <a:lvl9pPr marR="0" lvl="8" algn="l" rtl="0">
              <a:defRPr sz="1400" b="0" i="0" u="none" strike="noStrike" cap="none">
                <a:solidFill>
                  <a:srgbClr val="000000"/>
                </a:solidFill>
                <a:latin typeface="Arial"/>
                <a:ea typeface="Arial"/>
                <a:cs typeface="Arial"/>
                <a:sym typeface="Arial"/>
              </a:defRPr>
            </a:lvl9pPr>
          </a:lstStyle>
          <a:p>
            <a:r>
              <a:rPr lang="en-US" sz="2100" dirty="0">
                <a:solidFill>
                  <a:srgbClr val="15284B"/>
                </a:solidFill>
                <a:latin typeface="Montserrat Light" charset="0"/>
                <a:ea typeface="Montserrat Light" charset="0"/>
                <a:cs typeface="Montserrat Light" charset="0"/>
                <a:sym typeface="Georgia"/>
              </a:rPr>
              <a:t>Do you think our community is impacted by the opioid epidemic? </a:t>
            </a:r>
            <a:endParaRPr lang="en-US" sz="2100" dirty="0" smtClean="0">
              <a:solidFill>
                <a:srgbClr val="15284B"/>
              </a:solidFill>
              <a:latin typeface="Montserrat Light" charset="0"/>
              <a:ea typeface="Montserrat Light" charset="0"/>
              <a:cs typeface="Montserrat Light" charset="0"/>
              <a:sym typeface="Georgia"/>
            </a:endParaRPr>
          </a:p>
        </p:txBody>
      </p:sp>
      <p:grpSp>
        <p:nvGrpSpPr>
          <p:cNvPr id="10" name="Group 9"/>
          <p:cNvGrpSpPr/>
          <p:nvPr/>
        </p:nvGrpSpPr>
        <p:grpSpPr>
          <a:xfrm>
            <a:off x="340313" y="1874920"/>
            <a:ext cx="3406140" cy="1048308"/>
            <a:chOff x="317500" y="317500"/>
            <a:chExt cx="3406140" cy="1048308"/>
          </a:xfrm>
        </p:grpSpPr>
        <p:pic>
          <p:nvPicPr>
            <p:cNvPr id="5" name="PFE element 32"/>
            <p:cNvPicPr>
              <a:picLocks/>
            </p:cNvPicPr>
            <p:nvPr/>
          </p:nvPicPr>
          <p:blipFill>
            <a:blip r:embed="rId4" cstate="screen">
              <a:extLst>
                <a:ext uri="{28A0092B-C50C-407E-A947-70E740481C1C}">
                  <a14:useLocalDpi xmlns:a14="http://schemas.microsoft.com/office/drawing/2010/main"/>
                </a:ext>
              </a:extLst>
            </a:blip>
            <a:stretch>
              <a:fillRect/>
            </a:stretch>
          </p:blipFill>
          <p:spPr>
            <a:xfrm>
              <a:off x="317500" y="317500"/>
              <a:ext cx="3406140" cy="1048308"/>
            </a:xfrm>
            <a:prstGeom prst="rect">
              <a:avLst/>
            </a:prstGeom>
          </p:spPr>
        </p:pic>
        <p:sp>
          <p:nvSpPr>
            <p:cNvPr id="9" name="Shape_22"/>
            <p:cNvSpPr/>
            <p:nvPr/>
          </p:nvSpPr>
          <p:spPr>
            <a:xfrm>
              <a:off x="317500" y="317500"/>
              <a:ext cx="3406140" cy="1048308"/>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FE element 33"/>
          <p:cNvPicPr>
            <a:picLocks/>
          </p:cNvPicPr>
          <p:nvPr/>
        </p:nvPicPr>
        <p:blipFill>
          <a:blip r:embed="rId5" cstate="screen">
            <a:extLst>
              <a:ext uri="{28A0092B-C50C-407E-A947-70E740481C1C}">
                <a14:useLocalDpi xmlns:a14="http://schemas.microsoft.com/office/drawing/2010/main"/>
              </a:ext>
            </a:extLst>
          </a:blip>
          <a:stretch>
            <a:fillRect/>
          </a:stretch>
        </p:blipFill>
        <p:spPr>
          <a:xfrm>
            <a:off x="6457951" y="6361007"/>
            <a:ext cx="2057400" cy="355813"/>
          </a:xfrm>
          <a:prstGeom prst="rect">
            <a:avLst/>
          </a:prstGeom>
        </p:spPr>
      </p:pic>
      <p:sp>
        <p:nvSpPr>
          <p:cNvPr id="6" name="Rectangle 5"/>
          <p:cNvSpPr/>
          <p:nvPr/>
        </p:nvSpPr>
        <p:spPr>
          <a:xfrm>
            <a:off x="0" y="0"/>
            <a:ext cx="9144000" cy="1577597"/>
          </a:xfrm>
          <a:prstGeom prst="rect">
            <a:avLst/>
          </a:prstGeom>
          <a:solidFill>
            <a:srgbClr val="01AF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4" name="PFE element 35"/>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331470"/>
            <a:ext cx="9144000" cy="1242060"/>
          </a:xfrm>
          <a:prstGeom prst="rect">
            <a:avLst/>
          </a:prstGeom>
        </p:spPr>
      </p:pic>
      <p:cxnSp>
        <p:nvCxnSpPr>
          <p:cNvPr id="8" name="Straight Connector 7"/>
          <p:cNvCxnSpPr/>
          <p:nvPr/>
        </p:nvCxnSpPr>
        <p:spPr>
          <a:xfrm>
            <a:off x="4718129" y="1214004"/>
            <a:ext cx="1614938"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828798" y="3508"/>
            <a:ext cx="5486400" cy="393192"/>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FE element 38"/>
          <p:cNvPicPr>
            <a:picLocks/>
          </p:cNvPicPr>
          <p:nvPr/>
        </p:nvPicPr>
        <p:blipFill>
          <a:blip r:embed="rId7" cstate="screen">
            <a:extLst>
              <a:ext uri="{28A0092B-C50C-407E-A947-70E740481C1C}">
                <a14:useLocalDpi xmlns:a14="http://schemas.microsoft.com/office/drawing/2010/main"/>
              </a:ext>
            </a:extLst>
          </a:blip>
          <a:stretch>
            <a:fillRect/>
          </a:stretch>
        </p:blipFill>
        <p:spPr>
          <a:xfrm>
            <a:off x="-1" y="60347"/>
            <a:ext cx="9144000" cy="255270"/>
          </a:xfrm>
          <a:prstGeom prst="rect">
            <a:avLst/>
          </a:prstGeom>
        </p:spPr>
      </p:pic>
      <p:sp>
        <p:nvSpPr>
          <p:cNvPr id="3" name="pfehide39" hidden="1"/>
          <p:cNvSpPr txBox="1"/>
          <p:nvPr/>
        </p:nvSpPr>
        <p:spPr>
          <a:xfrm>
            <a:off x="340312" y="3093158"/>
            <a:ext cx="2976969" cy="646331"/>
          </a:xfrm>
          <a:prstGeom prst="rect">
            <a:avLst/>
          </a:prstGeom>
          <a:solidFill>
            <a:schemeClr val="accent1"/>
          </a:solidFill>
        </p:spPr>
        <p:txBody>
          <a:bodyPr wrap="square" rtlCol="0">
            <a:spAutoFit/>
          </a:bodyPr>
          <a:lstStyle>
            <a:defPPr marR="0" lvl="0" algn="l" rtl="0"/>
            <a:lvl1pPr marR="0" lvl="0" algn="l" rtl="0">
              <a:defRPr sz="1400" b="0" i="0" u="none" strike="noStrike" cap="none">
                <a:solidFill>
                  <a:srgbClr val="000000"/>
                </a:solidFill>
                <a:latin typeface="Arial"/>
                <a:ea typeface="Arial"/>
                <a:cs typeface="Arial"/>
                <a:sym typeface="Arial"/>
              </a:defRPr>
            </a:lvl1pPr>
            <a:lvl2pPr marR="0" lvl="1" algn="l" rtl="0">
              <a:defRPr sz="1400" b="0" i="0" u="none" strike="noStrike" cap="none">
                <a:solidFill>
                  <a:srgbClr val="000000"/>
                </a:solidFill>
                <a:latin typeface="Arial"/>
                <a:ea typeface="Arial"/>
                <a:cs typeface="Arial"/>
                <a:sym typeface="Arial"/>
              </a:defRPr>
            </a:lvl2pPr>
            <a:lvl3pPr marR="0" lvl="2" algn="l" rtl="0">
              <a:defRPr sz="1400" b="0" i="0" u="none" strike="noStrike" cap="none">
                <a:solidFill>
                  <a:srgbClr val="000000"/>
                </a:solidFill>
                <a:latin typeface="Arial"/>
                <a:ea typeface="Arial"/>
                <a:cs typeface="Arial"/>
                <a:sym typeface="Arial"/>
              </a:defRPr>
            </a:lvl3pPr>
            <a:lvl4pPr marR="0" lvl="3" algn="l" rtl="0">
              <a:defRPr sz="1400" b="0" i="0" u="none" strike="noStrike" cap="none">
                <a:solidFill>
                  <a:srgbClr val="000000"/>
                </a:solidFill>
                <a:latin typeface="Arial"/>
                <a:ea typeface="Arial"/>
                <a:cs typeface="Arial"/>
                <a:sym typeface="Arial"/>
              </a:defRPr>
            </a:lvl4pPr>
            <a:lvl5pPr marR="0" lvl="4" algn="l" rtl="0">
              <a:defRPr sz="1400" b="0" i="0" u="none" strike="noStrike" cap="none">
                <a:solidFill>
                  <a:srgbClr val="000000"/>
                </a:solidFill>
                <a:latin typeface="Arial"/>
                <a:ea typeface="Arial"/>
                <a:cs typeface="Arial"/>
                <a:sym typeface="Arial"/>
              </a:defRPr>
            </a:lvl5pPr>
            <a:lvl6pPr marR="0" lvl="5" algn="l" rtl="0">
              <a:defRPr sz="1400" b="0" i="0" u="none" strike="noStrike" cap="none">
                <a:solidFill>
                  <a:srgbClr val="000000"/>
                </a:solidFill>
                <a:latin typeface="Arial"/>
                <a:ea typeface="Arial"/>
                <a:cs typeface="Arial"/>
                <a:sym typeface="Arial"/>
              </a:defRPr>
            </a:lvl6pPr>
            <a:lvl7pPr marR="0" lvl="6" algn="l" rtl="0">
              <a:defRPr sz="1400" b="0" i="0" u="none" strike="noStrike" cap="none">
                <a:solidFill>
                  <a:srgbClr val="000000"/>
                </a:solidFill>
                <a:latin typeface="Arial"/>
                <a:ea typeface="Arial"/>
                <a:cs typeface="Arial"/>
                <a:sym typeface="Arial"/>
              </a:defRPr>
            </a:lvl7pPr>
            <a:lvl8pPr marR="0" lvl="7" algn="l" rtl="0">
              <a:defRPr sz="1400" b="0" i="0" u="none" strike="noStrike" cap="none">
                <a:solidFill>
                  <a:srgbClr val="000000"/>
                </a:solidFill>
                <a:latin typeface="Arial"/>
                <a:ea typeface="Arial"/>
                <a:cs typeface="Arial"/>
                <a:sym typeface="Arial"/>
              </a:defRPr>
            </a:lvl8pPr>
            <a:lvl9pPr marR="0" lvl="8" algn="l" rtl="0">
              <a:defRPr sz="1400" b="0" i="0" u="none" strike="noStrike" cap="none">
                <a:solidFill>
                  <a:srgbClr val="000000"/>
                </a:solidFill>
                <a:latin typeface="Arial"/>
                <a:ea typeface="Arial"/>
                <a:cs typeface="Arial"/>
                <a:sym typeface="Arial"/>
              </a:defRPr>
            </a:lvl9pPr>
          </a:lstStyle>
          <a:p>
            <a:r>
              <a:rPr lang="en-US" sz="1800" dirty="0">
                <a:solidFill>
                  <a:srgbClr val="15284B"/>
                </a:solidFill>
                <a:latin typeface="Montserrat Light" charset="0"/>
                <a:ea typeface="Montserrat Light" charset="0"/>
                <a:cs typeface="Montserrat Light" charset="0"/>
                <a:sym typeface="Georgia"/>
              </a:rPr>
              <a:t>What evidence supports your response? </a:t>
            </a:r>
          </a:p>
        </p:txBody>
      </p:sp>
      <p:grpSp>
        <p:nvGrpSpPr>
          <p:cNvPr id="18" name="Group 17"/>
          <p:cNvGrpSpPr/>
          <p:nvPr/>
        </p:nvGrpSpPr>
        <p:grpSpPr>
          <a:xfrm>
            <a:off x="340312" y="3093158"/>
            <a:ext cx="2975610" cy="642758"/>
            <a:chOff x="317500" y="317500"/>
            <a:chExt cx="2975610" cy="642758"/>
          </a:xfrm>
        </p:grpSpPr>
        <p:pic>
          <p:nvPicPr>
            <p:cNvPr id="16" name="PFE element 39"/>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2975610" cy="642758"/>
            </a:xfrm>
            <a:prstGeom prst="rect">
              <a:avLst/>
            </a:prstGeom>
          </p:spPr>
        </p:pic>
        <p:sp>
          <p:nvSpPr>
            <p:cNvPr id="17" name="Shape_23"/>
            <p:cNvSpPr/>
            <p:nvPr/>
          </p:nvSpPr>
          <p:spPr>
            <a:xfrm>
              <a:off x="317500" y="317500"/>
              <a:ext cx="2975610" cy="642758"/>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cxnSp>
        <p:nvCxnSpPr>
          <p:cNvPr id="20" name="Straight Connector 19"/>
          <p:cNvCxnSpPr/>
          <p:nvPr/>
        </p:nvCxnSpPr>
        <p:spPr>
          <a:xfrm>
            <a:off x="2539997" y="1423482"/>
            <a:ext cx="0" cy="701655"/>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p:nvPicPr>
        <p:blipFill>
          <a:blip r:embed="rId3" cstate="screen">
            <a:extLst>
              <a:ext uri="{28A0092B-C50C-407E-A947-70E740481C1C}">
                <a14:useLocalDpi xmlns:a14="http://schemas.microsoft.com/office/drawing/2010/main"/>
              </a:ext>
            </a:extLst>
          </a:blip>
          <a:stretch>
            <a:fillRect/>
          </a:stretch>
        </p:blipFill>
        <p:spPr>
          <a:xfrm>
            <a:off x="842431" y="2252474"/>
            <a:ext cx="3429000" cy="3429000"/>
          </a:xfrm>
          <a:prstGeom prst="ellipse">
            <a:avLst/>
          </a:prstGeom>
        </p:spPr>
      </p:pic>
      <p:sp>
        <p:nvSpPr>
          <p:cNvPr id="22" name="Oval 21"/>
          <p:cNvSpPr>
            <a:spLocks noChangeAspect="1"/>
          </p:cNvSpPr>
          <p:nvPr/>
        </p:nvSpPr>
        <p:spPr>
          <a:xfrm>
            <a:off x="728131" y="2138174"/>
            <a:ext cx="3657600" cy="36576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pfehide43" hidden="1"/>
          <p:cNvSpPr txBox="1">
            <a:spLocks noGrp="1"/>
          </p:cNvSpPr>
          <p:nvPr>
            <p:ph type="body" idx="1"/>
          </p:nvPr>
        </p:nvSpPr>
        <p:spPr>
          <a:xfrm>
            <a:off x="4994276" y="2889331"/>
            <a:ext cx="3452283" cy="700536"/>
          </a:xfrm>
          <a:prstGeom prst="rect">
            <a:avLst/>
          </a:prstGeom>
          <a:solidFill>
            <a:schemeClr val="accent1"/>
          </a:solidFill>
          <a:ln>
            <a:noFill/>
          </a:ln>
        </p:spPr>
        <p:txBody>
          <a:bodyPr lIns="68569" tIns="34275" rIns="68569" bIns="34275" anchor="t" anchorCtr="0">
            <a:noAutofit/>
          </a:bodyPr>
          <a:lstStyle/>
          <a:p>
            <a:pPr marL="342900" indent="-314325">
              <a:lnSpc>
                <a:spcPct val="100000"/>
              </a:lnSpc>
              <a:spcBef>
                <a:spcPts val="1200"/>
              </a:spcBef>
              <a:buClr>
                <a:srgbClr val="66CDCC"/>
              </a:buClr>
              <a:buSzPct val="150000"/>
              <a:buFont typeface="Courier New" charset="0"/>
              <a:buChar char="o"/>
            </a:pPr>
            <a:r>
              <a:rPr lang="en-US" sz="1800" dirty="0">
                <a:solidFill>
                  <a:srgbClr val="15284B"/>
                </a:solidFill>
                <a:latin typeface="Montserrat Light" charset="0"/>
                <a:ea typeface="Montserrat Light" charset="0"/>
                <a:cs typeface="Montserrat Light" charset="0"/>
                <a:sym typeface="Georgia"/>
              </a:rPr>
              <a:t>D</a:t>
            </a:r>
            <a:r>
              <a:rPr lang="en-US" sz="1800" dirty="0" smtClean="0">
                <a:solidFill>
                  <a:srgbClr val="15284B"/>
                </a:solidFill>
                <a:latin typeface="Montserrat Light" charset="0"/>
                <a:ea typeface="Montserrat Light" charset="0"/>
                <a:cs typeface="Montserrat Light" charset="0"/>
                <a:sym typeface="Georgia"/>
              </a:rPr>
              <a:t>escribes </a:t>
            </a:r>
            <a:r>
              <a:rPr lang="en-US" sz="1800" dirty="0">
                <a:solidFill>
                  <a:srgbClr val="15284B"/>
                </a:solidFill>
                <a:latin typeface="Montserrat Light" charset="0"/>
                <a:ea typeface="Montserrat Light" charset="0"/>
                <a:cs typeface="Montserrat Light" charset="0"/>
                <a:sym typeface="Georgia"/>
              </a:rPr>
              <a:t>how you plan to conduct your research</a:t>
            </a:r>
            <a:r>
              <a:rPr lang="en-US" sz="1800" dirty="0" smtClean="0">
                <a:solidFill>
                  <a:srgbClr val="15284B"/>
                </a:solidFill>
                <a:latin typeface="Montserrat Light" charset="0"/>
                <a:ea typeface="Montserrat Light" charset="0"/>
                <a:cs typeface="Montserrat Light" charset="0"/>
                <a:sym typeface="Georgia"/>
              </a:rPr>
              <a:t>.</a:t>
            </a:r>
            <a:endParaRPr lang="en-US" sz="1800" dirty="0">
              <a:solidFill>
                <a:srgbClr val="15284B"/>
              </a:solidFill>
              <a:latin typeface="Montserrat Light" charset="0"/>
              <a:ea typeface="Montserrat Light" charset="0"/>
              <a:cs typeface="Montserrat Light" charset="0"/>
              <a:sym typeface="Georgia"/>
            </a:endParaRPr>
          </a:p>
        </p:txBody>
      </p:sp>
      <p:grpSp>
        <p:nvGrpSpPr>
          <p:cNvPr id="10" name="Group 9"/>
          <p:cNvGrpSpPr/>
          <p:nvPr/>
        </p:nvGrpSpPr>
        <p:grpSpPr>
          <a:xfrm>
            <a:off x="4990678" y="2889079"/>
            <a:ext cx="3459480" cy="701040"/>
            <a:chOff x="317500" y="317500"/>
            <a:chExt cx="3459480" cy="701040"/>
          </a:xfrm>
        </p:grpSpPr>
        <p:pic>
          <p:nvPicPr>
            <p:cNvPr id="5" name="PFE element 43"/>
            <p:cNvPicPr>
              <a:picLocks/>
            </p:cNvPicPr>
            <p:nvPr/>
          </p:nvPicPr>
          <p:blipFill>
            <a:blip r:embed="rId4" cstate="screen">
              <a:extLst>
                <a:ext uri="{28A0092B-C50C-407E-A947-70E740481C1C}">
                  <a14:useLocalDpi xmlns:a14="http://schemas.microsoft.com/office/drawing/2010/main"/>
                </a:ext>
              </a:extLst>
            </a:blip>
            <a:stretch>
              <a:fillRect/>
            </a:stretch>
          </p:blipFill>
          <p:spPr>
            <a:xfrm>
              <a:off x="317500" y="317500"/>
              <a:ext cx="3459480" cy="701040"/>
            </a:xfrm>
            <a:prstGeom prst="rect">
              <a:avLst/>
            </a:prstGeom>
          </p:spPr>
        </p:pic>
        <p:sp>
          <p:nvSpPr>
            <p:cNvPr id="9" name="Shape_24"/>
            <p:cNvSpPr/>
            <p:nvPr/>
          </p:nvSpPr>
          <p:spPr>
            <a:xfrm>
              <a:off x="317500" y="317500"/>
              <a:ext cx="3459480" cy="70104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FE element 44"/>
          <p:cNvPicPr>
            <a:picLocks/>
          </p:cNvPicPr>
          <p:nvPr/>
        </p:nvPicPr>
        <p:blipFill>
          <a:blip r:embed="rId5" cstate="screen">
            <a:extLst>
              <a:ext uri="{28A0092B-C50C-407E-A947-70E740481C1C}">
                <a14:useLocalDpi xmlns:a14="http://schemas.microsoft.com/office/drawing/2010/main"/>
              </a:ext>
            </a:extLst>
          </a:blip>
          <a:stretch>
            <a:fillRect/>
          </a:stretch>
        </p:blipFill>
        <p:spPr>
          <a:xfrm>
            <a:off x="6457951" y="6361007"/>
            <a:ext cx="2057400" cy="355813"/>
          </a:xfrm>
          <a:prstGeom prst="rect">
            <a:avLst/>
          </a:prstGeom>
        </p:spPr>
      </p:pic>
      <p:sp>
        <p:nvSpPr>
          <p:cNvPr id="6" name="Rectangle 5"/>
          <p:cNvSpPr/>
          <p:nvPr/>
        </p:nvSpPr>
        <p:spPr>
          <a:xfrm>
            <a:off x="0" y="0"/>
            <a:ext cx="9144000" cy="1577597"/>
          </a:xfrm>
          <a:prstGeom prst="rect">
            <a:avLst/>
          </a:prstGeom>
          <a:solidFill>
            <a:srgbClr val="00AE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2" name="PFE element 46"/>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291932"/>
            <a:ext cx="9144000" cy="1242060"/>
          </a:xfrm>
          <a:prstGeom prst="rect">
            <a:avLst/>
          </a:prstGeom>
        </p:spPr>
      </p:pic>
      <p:cxnSp>
        <p:nvCxnSpPr>
          <p:cNvPr id="8" name="Straight Connector 7"/>
          <p:cNvCxnSpPr/>
          <p:nvPr/>
        </p:nvCxnSpPr>
        <p:spPr>
          <a:xfrm>
            <a:off x="3247047" y="1196292"/>
            <a:ext cx="455075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1828798" y="3508"/>
            <a:ext cx="5486400" cy="393192"/>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FE element 49"/>
          <p:cNvPicPr>
            <a:picLocks/>
          </p:cNvPicPr>
          <p:nvPr/>
        </p:nvPicPr>
        <p:blipFill>
          <a:blip r:embed="rId7" cstate="screen">
            <a:extLst>
              <a:ext uri="{28A0092B-C50C-407E-A947-70E740481C1C}">
                <a14:useLocalDpi xmlns:a14="http://schemas.microsoft.com/office/drawing/2010/main"/>
              </a:ext>
            </a:extLst>
          </a:blip>
          <a:stretch>
            <a:fillRect/>
          </a:stretch>
        </p:blipFill>
        <p:spPr>
          <a:xfrm>
            <a:off x="-1" y="60347"/>
            <a:ext cx="9144000" cy="255270"/>
          </a:xfrm>
          <a:prstGeom prst="rect">
            <a:avLst/>
          </a:prstGeom>
        </p:spPr>
      </p:pic>
      <p:sp>
        <p:nvSpPr>
          <p:cNvPr id="3" name="pfehide50" hidden="1"/>
          <p:cNvSpPr txBox="1"/>
          <p:nvPr/>
        </p:nvSpPr>
        <p:spPr>
          <a:xfrm>
            <a:off x="4994276" y="3646813"/>
            <a:ext cx="3530600" cy="369332"/>
          </a:xfrm>
          <a:prstGeom prst="rect">
            <a:avLst/>
          </a:prstGeom>
          <a:solidFill>
            <a:schemeClr val="accent1"/>
          </a:solidFill>
        </p:spPr>
        <p:txBody>
          <a:bodyPr wrap="square" rtlCol="0">
            <a:spAutoFit/>
          </a:bodyPr>
          <a:lstStyle>
            <a:defPPr marR="0" lvl="0" algn="l" rtl="0"/>
            <a:lvl1pPr marR="0" lvl="0" algn="l" rtl="0">
              <a:defRPr sz="1400" b="0" i="0" u="none" strike="noStrike" cap="none">
                <a:solidFill>
                  <a:srgbClr val="000000"/>
                </a:solidFill>
                <a:latin typeface="Arial"/>
                <a:ea typeface="Arial"/>
                <a:cs typeface="Arial"/>
                <a:sym typeface="Arial"/>
              </a:defRPr>
            </a:lvl1pPr>
            <a:lvl2pPr marR="0" lvl="1" algn="l" rtl="0">
              <a:defRPr sz="1400" b="0" i="0" u="none" strike="noStrike" cap="none">
                <a:solidFill>
                  <a:srgbClr val="000000"/>
                </a:solidFill>
                <a:latin typeface="Arial"/>
                <a:ea typeface="Arial"/>
                <a:cs typeface="Arial"/>
                <a:sym typeface="Arial"/>
              </a:defRPr>
            </a:lvl2pPr>
            <a:lvl3pPr marR="0" lvl="2" algn="l" rtl="0">
              <a:defRPr sz="1400" b="0" i="0" u="none" strike="noStrike" cap="none">
                <a:solidFill>
                  <a:srgbClr val="000000"/>
                </a:solidFill>
                <a:latin typeface="Arial"/>
                <a:ea typeface="Arial"/>
                <a:cs typeface="Arial"/>
                <a:sym typeface="Arial"/>
              </a:defRPr>
            </a:lvl3pPr>
            <a:lvl4pPr marR="0" lvl="3" algn="l" rtl="0">
              <a:defRPr sz="1400" b="0" i="0" u="none" strike="noStrike" cap="none">
                <a:solidFill>
                  <a:srgbClr val="000000"/>
                </a:solidFill>
                <a:latin typeface="Arial"/>
                <a:ea typeface="Arial"/>
                <a:cs typeface="Arial"/>
                <a:sym typeface="Arial"/>
              </a:defRPr>
            </a:lvl4pPr>
            <a:lvl5pPr marR="0" lvl="4" algn="l" rtl="0">
              <a:defRPr sz="1400" b="0" i="0" u="none" strike="noStrike" cap="none">
                <a:solidFill>
                  <a:srgbClr val="000000"/>
                </a:solidFill>
                <a:latin typeface="Arial"/>
                <a:ea typeface="Arial"/>
                <a:cs typeface="Arial"/>
                <a:sym typeface="Arial"/>
              </a:defRPr>
            </a:lvl5pPr>
            <a:lvl6pPr marR="0" lvl="5" algn="l" rtl="0">
              <a:defRPr sz="1400" b="0" i="0" u="none" strike="noStrike" cap="none">
                <a:solidFill>
                  <a:srgbClr val="000000"/>
                </a:solidFill>
                <a:latin typeface="Arial"/>
                <a:ea typeface="Arial"/>
                <a:cs typeface="Arial"/>
                <a:sym typeface="Arial"/>
              </a:defRPr>
            </a:lvl6pPr>
            <a:lvl7pPr marR="0" lvl="6" algn="l" rtl="0">
              <a:defRPr sz="1400" b="0" i="0" u="none" strike="noStrike" cap="none">
                <a:solidFill>
                  <a:srgbClr val="000000"/>
                </a:solidFill>
                <a:latin typeface="Arial"/>
                <a:ea typeface="Arial"/>
                <a:cs typeface="Arial"/>
                <a:sym typeface="Arial"/>
              </a:defRPr>
            </a:lvl7pPr>
            <a:lvl8pPr marR="0" lvl="7" algn="l" rtl="0">
              <a:defRPr sz="1400" b="0" i="0" u="none" strike="noStrike" cap="none">
                <a:solidFill>
                  <a:srgbClr val="000000"/>
                </a:solidFill>
                <a:latin typeface="Arial"/>
                <a:ea typeface="Arial"/>
                <a:cs typeface="Arial"/>
                <a:sym typeface="Arial"/>
              </a:defRPr>
            </a:lvl8pPr>
            <a:lvl9pPr marR="0" lvl="8" algn="l" rtl="0">
              <a:defRPr sz="1400" b="0" i="0" u="none" strike="noStrike" cap="none">
                <a:solidFill>
                  <a:srgbClr val="000000"/>
                </a:solidFill>
                <a:latin typeface="Arial"/>
                <a:ea typeface="Arial"/>
                <a:cs typeface="Arial"/>
                <a:sym typeface="Arial"/>
              </a:defRPr>
            </a:lvl9pPr>
          </a:lstStyle>
          <a:p>
            <a:pPr marL="342900" indent="-314325">
              <a:spcBef>
                <a:spcPts val="1200"/>
              </a:spcBef>
              <a:buClr>
                <a:srgbClr val="66CDCC"/>
              </a:buClr>
              <a:buSzPct val="150000"/>
              <a:buFont typeface="Courier New" charset="0"/>
              <a:buChar char="o"/>
            </a:pPr>
            <a:r>
              <a:rPr lang="en-US" sz="1800" dirty="0">
                <a:solidFill>
                  <a:srgbClr val="15284B"/>
                </a:solidFill>
                <a:latin typeface="Montserrat Light" charset="0"/>
                <a:ea typeface="Montserrat Light" charset="0"/>
                <a:cs typeface="Montserrat Light" charset="0"/>
                <a:sym typeface="Georgia"/>
              </a:rPr>
              <a:t>Organizes your ideas</a:t>
            </a:r>
            <a:r>
              <a:rPr lang="en-US" sz="1800" dirty="0" smtClean="0">
                <a:solidFill>
                  <a:srgbClr val="15284B"/>
                </a:solidFill>
                <a:latin typeface="Montserrat Light" charset="0"/>
                <a:ea typeface="Montserrat Light" charset="0"/>
                <a:cs typeface="Montserrat Light" charset="0"/>
                <a:sym typeface="Georgia"/>
              </a:rPr>
              <a:t>.</a:t>
            </a:r>
            <a:endParaRPr lang="en-US" sz="1800" dirty="0">
              <a:solidFill>
                <a:srgbClr val="15284B"/>
              </a:solidFill>
              <a:latin typeface="Montserrat Light" charset="0"/>
              <a:ea typeface="Montserrat Light" charset="0"/>
              <a:cs typeface="Montserrat Light" charset="0"/>
              <a:sym typeface="Georgia"/>
            </a:endParaRPr>
          </a:p>
        </p:txBody>
      </p:sp>
      <p:grpSp>
        <p:nvGrpSpPr>
          <p:cNvPr id="16" name="Group 15"/>
          <p:cNvGrpSpPr/>
          <p:nvPr/>
        </p:nvGrpSpPr>
        <p:grpSpPr>
          <a:xfrm>
            <a:off x="4994276" y="3644008"/>
            <a:ext cx="3528060" cy="374942"/>
            <a:chOff x="317500" y="317500"/>
            <a:chExt cx="3528060" cy="374942"/>
          </a:xfrm>
        </p:grpSpPr>
        <p:pic>
          <p:nvPicPr>
            <p:cNvPr id="14" name="PFE element 50"/>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3528060" cy="374942"/>
            </a:xfrm>
            <a:prstGeom prst="rect">
              <a:avLst/>
            </a:prstGeom>
          </p:spPr>
        </p:pic>
        <p:sp>
          <p:nvSpPr>
            <p:cNvPr id="15" name="Shape_25"/>
            <p:cNvSpPr/>
            <p:nvPr/>
          </p:nvSpPr>
          <p:spPr>
            <a:xfrm>
              <a:off x="317500" y="317500"/>
              <a:ext cx="3528060" cy="374942"/>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pfehide51" hidden="1"/>
          <p:cNvSpPr txBox="1"/>
          <p:nvPr/>
        </p:nvSpPr>
        <p:spPr>
          <a:xfrm>
            <a:off x="5028143" y="4186717"/>
            <a:ext cx="3496733" cy="923330"/>
          </a:xfrm>
          <a:prstGeom prst="rect">
            <a:avLst/>
          </a:prstGeom>
          <a:solidFill>
            <a:schemeClr val="accent1"/>
          </a:solidFill>
        </p:spPr>
        <p:txBody>
          <a:bodyPr wrap="square" rtlCol="0">
            <a:spAutoFit/>
          </a:bodyPr>
          <a:lstStyle>
            <a:defPPr marR="0" lvl="0" algn="l" rtl="0"/>
            <a:lvl1pPr marR="0" lvl="0" algn="l" rtl="0">
              <a:defRPr sz="1400" b="0" i="0" u="none" strike="noStrike" cap="none">
                <a:solidFill>
                  <a:srgbClr val="000000"/>
                </a:solidFill>
                <a:latin typeface="Arial"/>
                <a:ea typeface="Arial"/>
                <a:cs typeface="Arial"/>
                <a:sym typeface="Arial"/>
              </a:defRPr>
            </a:lvl1pPr>
            <a:lvl2pPr marR="0" lvl="1" algn="l" rtl="0">
              <a:defRPr sz="1400" b="0" i="0" u="none" strike="noStrike" cap="none">
                <a:solidFill>
                  <a:srgbClr val="000000"/>
                </a:solidFill>
                <a:latin typeface="Arial"/>
                <a:ea typeface="Arial"/>
                <a:cs typeface="Arial"/>
                <a:sym typeface="Arial"/>
              </a:defRPr>
            </a:lvl2pPr>
            <a:lvl3pPr marR="0" lvl="2" algn="l" rtl="0">
              <a:defRPr sz="1400" b="0" i="0" u="none" strike="noStrike" cap="none">
                <a:solidFill>
                  <a:srgbClr val="000000"/>
                </a:solidFill>
                <a:latin typeface="Arial"/>
                <a:ea typeface="Arial"/>
                <a:cs typeface="Arial"/>
                <a:sym typeface="Arial"/>
              </a:defRPr>
            </a:lvl3pPr>
            <a:lvl4pPr marR="0" lvl="3" algn="l" rtl="0">
              <a:defRPr sz="1400" b="0" i="0" u="none" strike="noStrike" cap="none">
                <a:solidFill>
                  <a:srgbClr val="000000"/>
                </a:solidFill>
                <a:latin typeface="Arial"/>
                <a:ea typeface="Arial"/>
                <a:cs typeface="Arial"/>
                <a:sym typeface="Arial"/>
              </a:defRPr>
            </a:lvl4pPr>
            <a:lvl5pPr marR="0" lvl="4" algn="l" rtl="0">
              <a:defRPr sz="1400" b="0" i="0" u="none" strike="noStrike" cap="none">
                <a:solidFill>
                  <a:srgbClr val="000000"/>
                </a:solidFill>
                <a:latin typeface="Arial"/>
                <a:ea typeface="Arial"/>
                <a:cs typeface="Arial"/>
                <a:sym typeface="Arial"/>
              </a:defRPr>
            </a:lvl5pPr>
            <a:lvl6pPr marR="0" lvl="5" algn="l" rtl="0">
              <a:defRPr sz="1400" b="0" i="0" u="none" strike="noStrike" cap="none">
                <a:solidFill>
                  <a:srgbClr val="000000"/>
                </a:solidFill>
                <a:latin typeface="Arial"/>
                <a:ea typeface="Arial"/>
                <a:cs typeface="Arial"/>
                <a:sym typeface="Arial"/>
              </a:defRPr>
            </a:lvl6pPr>
            <a:lvl7pPr marR="0" lvl="6" algn="l" rtl="0">
              <a:defRPr sz="1400" b="0" i="0" u="none" strike="noStrike" cap="none">
                <a:solidFill>
                  <a:srgbClr val="000000"/>
                </a:solidFill>
                <a:latin typeface="Arial"/>
                <a:ea typeface="Arial"/>
                <a:cs typeface="Arial"/>
                <a:sym typeface="Arial"/>
              </a:defRPr>
            </a:lvl7pPr>
            <a:lvl8pPr marR="0" lvl="7" algn="l" rtl="0">
              <a:defRPr sz="1400" b="0" i="0" u="none" strike="noStrike" cap="none">
                <a:solidFill>
                  <a:srgbClr val="000000"/>
                </a:solidFill>
                <a:latin typeface="Arial"/>
                <a:ea typeface="Arial"/>
                <a:cs typeface="Arial"/>
                <a:sym typeface="Arial"/>
              </a:defRPr>
            </a:lvl8pPr>
            <a:lvl9pPr marR="0" lvl="8" algn="l" rtl="0">
              <a:defRPr sz="1400" b="0" i="0" u="none" strike="noStrike" cap="none">
                <a:solidFill>
                  <a:srgbClr val="000000"/>
                </a:solidFill>
                <a:latin typeface="Arial"/>
                <a:ea typeface="Arial"/>
                <a:cs typeface="Arial"/>
                <a:sym typeface="Arial"/>
              </a:defRPr>
            </a:lvl9pPr>
          </a:lstStyle>
          <a:p>
            <a:pPr marL="285750" indent="-285750">
              <a:buClr>
                <a:srgbClr val="66CDCC"/>
              </a:buClr>
              <a:buSzPct val="150000"/>
              <a:buFont typeface="Courier New" charset="0"/>
              <a:buChar char="o"/>
            </a:pPr>
            <a:r>
              <a:rPr lang="en-US" sz="1800" dirty="0">
                <a:solidFill>
                  <a:srgbClr val="15284B"/>
                </a:solidFill>
                <a:latin typeface="Montserrat Light" charset="0"/>
                <a:ea typeface="Montserrat Light" charset="0"/>
                <a:cs typeface="Montserrat Light" charset="0"/>
                <a:sym typeface="Georgia"/>
              </a:rPr>
              <a:t>Outlines your research </a:t>
            </a:r>
            <a:r>
              <a:rPr lang="en-US" sz="1800" dirty="0" smtClean="0">
                <a:solidFill>
                  <a:srgbClr val="15284B"/>
                </a:solidFill>
                <a:latin typeface="Montserrat Light" charset="0"/>
                <a:ea typeface="Montserrat Light" charset="0"/>
                <a:cs typeface="Montserrat Light" charset="0"/>
                <a:sym typeface="Georgia"/>
              </a:rPr>
              <a:t/>
            </a:r>
            <a:br>
              <a:rPr lang="en-US" sz="1800" dirty="0" smtClean="0">
                <a:solidFill>
                  <a:srgbClr val="15284B"/>
                </a:solidFill>
                <a:latin typeface="Montserrat Light" charset="0"/>
                <a:ea typeface="Montserrat Light" charset="0"/>
                <a:cs typeface="Montserrat Light" charset="0"/>
                <a:sym typeface="Georgia"/>
              </a:rPr>
            </a:br>
            <a:r>
              <a:rPr lang="en-US" sz="1800" dirty="0" smtClean="0">
                <a:solidFill>
                  <a:srgbClr val="15284B"/>
                </a:solidFill>
                <a:latin typeface="Montserrat Light" charset="0"/>
                <a:ea typeface="Montserrat Light" charset="0"/>
                <a:cs typeface="Montserrat Light" charset="0"/>
                <a:sym typeface="Georgia"/>
              </a:rPr>
              <a:t>to </a:t>
            </a:r>
            <a:r>
              <a:rPr lang="en-US" sz="1800" dirty="0">
                <a:solidFill>
                  <a:srgbClr val="15284B"/>
                </a:solidFill>
                <a:latin typeface="Montserrat Light" charset="0"/>
                <a:ea typeface="Montserrat Light" charset="0"/>
                <a:cs typeface="Montserrat Light" charset="0"/>
                <a:sym typeface="Georgia"/>
              </a:rPr>
              <a:t>better understand </a:t>
            </a:r>
            <a:br>
              <a:rPr lang="en-US" sz="1800" dirty="0">
                <a:solidFill>
                  <a:srgbClr val="15284B"/>
                </a:solidFill>
                <a:latin typeface="Montserrat Light" charset="0"/>
                <a:ea typeface="Montserrat Light" charset="0"/>
                <a:cs typeface="Montserrat Light" charset="0"/>
                <a:sym typeface="Georgia"/>
              </a:rPr>
            </a:br>
            <a:r>
              <a:rPr lang="en-US" sz="1800" dirty="0">
                <a:solidFill>
                  <a:srgbClr val="15284B"/>
                </a:solidFill>
                <a:latin typeface="Montserrat Light" charset="0"/>
                <a:ea typeface="Montserrat Light" charset="0"/>
                <a:cs typeface="Montserrat Light" charset="0"/>
                <a:sym typeface="Georgia"/>
              </a:rPr>
              <a:t>your results. </a:t>
            </a:r>
            <a:endParaRPr lang="en-US" sz="1800" dirty="0">
              <a:solidFill>
                <a:srgbClr val="15284B"/>
              </a:solidFill>
            </a:endParaRPr>
          </a:p>
        </p:txBody>
      </p:sp>
      <p:grpSp>
        <p:nvGrpSpPr>
          <p:cNvPr id="24" name="Group 23"/>
          <p:cNvGrpSpPr/>
          <p:nvPr/>
        </p:nvGrpSpPr>
        <p:grpSpPr>
          <a:xfrm>
            <a:off x="5028143" y="4186717"/>
            <a:ext cx="3493770" cy="918210"/>
            <a:chOff x="317500" y="317500"/>
            <a:chExt cx="3493770" cy="918210"/>
          </a:xfrm>
        </p:grpSpPr>
        <p:pic>
          <p:nvPicPr>
            <p:cNvPr id="17" name="PFE element 51"/>
            <p:cNvPicPr>
              <a:picLocks/>
            </p:cNvPicPr>
            <p:nvPr/>
          </p:nvPicPr>
          <p:blipFill>
            <a:blip r:embed="rId9" cstate="screen">
              <a:extLst>
                <a:ext uri="{28A0092B-C50C-407E-A947-70E740481C1C}">
                  <a14:useLocalDpi xmlns:a14="http://schemas.microsoft.com/office/drawing/2010/main"/>
                </a:ext>
              </a:extLst>
            </a:blip>
            <a:stretch>
              <a:fillRect/>
            </a:stretch>
          </p:blipFill>
          <p:spPr>
            <a:xfrm>
              <a:off x="317500" y="317500"/>
              <a:ext cx="3493770" cy="918210"/>
            </a:xfrm>
            <a:prstGeom prst="rect">
              <a:avLst/>
            </a:prstGeom>
          </p:spPr>
        </p:pic>
        <p:sp>
          <p:nvSpPr>
            <p:cNvPr id="23" name="Shape_26"/>
            <p:cNvSpPr/>
            <p:nvPr/>
          </p:nvSpPr>
          <p:spPr>
            <a:xfrm>
              <a:off x="317500" y="317500"/>
              <a:ext cx="3493770" cy="91821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1+#ppt_w/2"/>
                                          </p:val>
                                        </p:tav>
                                        <p:tav tm="100000">
                                          <p:val>
                                            <p:strVal val="#ppt_x"/>
                                          </p:val>
                                        </p:tav>
                                      </p:tavLst>
                                    </p:anim>
                                    <p:anim calcmode="lin" valueType="num">
                                      <p:cBhvr additive="base">
                                        <p:cTn id="1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1+#ppt_w/2"/>
                                          </p:val>
                                        </p:tav>
                                        <p:tav tm="100000">
                                          <p:val>
                                            <p:strVal val="#ppt_x"/>
                                          </p:val>
                                        </p:tav>
                                      </p:tavLst>
                                    </p:anim>
                                    <p:anim calcmode="lin" valueType="num">
                                      <p:cBhvr additive="base">
                                        <p:cTn id="20"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3" name="PFE element 52"/>
          <p:cNvPicPr>
            <a:picLocks/>
          </p:cNvPicPr>
          <p:nvPr/>
        </p:nvPicPr>
        <p:blipFill>
          <a:blip r:embed="rId3" cstate="screen">
            <a:extLst>
              <a:ext uri="{28A0092B-C50C-407E-A947-70E740481C1C}">
                <a14:useLocalDpi xmlns:a14="http://schemas.microsoft.com/office/drawing/2010/main"/>
              </a:ext>
            </a:extLst>
          </a:blip>
          <a:stretch>
            <a:fillRect/>
          </a:stretch>
        </p:blipFill>
        <p:spPr>
          <a:xfrm>
            <a:off x="4482485" y="2014801"/>
            <a:ext cx="4179570" cy="4053840"/>
          </a:xfrm>
          <a:prstGeom prst="rect">
            <a:avLst/>
          </a:prstGeom>
        </p:spPr>
      </p:pic>
      <p:pic>
        <p:nvPicPr>
          <p:cNvPr id="5" name="PFE element 53"/>
          <p:cNvPicPr>
            <a:picLocks/>
          </p:cNvPicPr>
          <p:nvPr/>
        </p:nvPicPr>
        <p:blipFill>
          <a:blip r:embed="rId4" cstate="screen">
            <a:extLst>
              <a:ext uri="{28A0092B-C50C-407E-A947-70E740481C1C}">
                <a14:useLocalDpi xmlns:a14="http://schemas.microsoft.com/office/drawing/2010/main"/>
              </a:ext>
            </a:extLst>
          </a:blip>
          <a:stretch>
            <a:fillRect/>
          </a:stretch>
        </p:blipFill>
        <p:spPr>
          <a:xfrm>
            <a:off x="622087" y="3005401"/>
            <a:ext cx="3329940" cy="1981200"/>
          </a:xfrm>
          <a:prstGeom prst="rect">
            <a:avLst/>
          </a:prstGeom>
        </p:spPr>
      </p:pic>
      <p:pic>
        <p:nvPicPr>
          <p:cNvPr id="11" name="PFE element 54"/>
          <p:cNvPicPr>
            <a:picLocks/>
          </p:cNvPicPr>
          <p:nvPr/>
        </p:nvPicPr>
        <p:blipFill>
          <a:blip r:embed="rId5" cstate="screen">
            <a:extLst>
              <a:ext uri="{28A0092B-C50C-407E-A947-70E740481C1C}">
                <a14:useLocalDpi xmlns:a14="http://schemas.microsoft.com/office/drawing/2010/main"/>
              </a:ext>
            </a:extLst>
          </a:blip>
          <a:stretch>
            <a:fillRect/>
          </a:stretch>
        </p:blipFill>
        <p:spPr>
          <a:xfrm>
            <a:off x="6457951" y="6361007"/>
            <a:ext cx="2057400" cy="355813"/>
          </a:xfrm>
          <a:prstGeom prst="rect">
            <a:avLst/>
          </a:prstGeom>
        </p:spPr>
      </p:pic>
      <p:sp>
        <p:nvSpPr>
          <p:cNvPr id="6" name="Rectangle 5"/>
          <p:cNvSpPr/>
          <p:nvPr/>
        </p:nvSpPr>
        <p:spPr>
          <a:xfrm>
            <a:off x="0" y="-2797"/>
            <a:ext cx="9144000" cy="1577597"/>
          </a:xfrm>
          <a:prstGeom prst="rect">
            <a:avLst/>
          </a:prstGeom>
          <a:solidFill>
            <a:srgbClr val="CF0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2" name="PFE element 56"/>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354119"/>
            <a:ext cx="9144000" cy="1230630"/>
          </a:xfrm>
          <a:prstGeom prst="rect">
            <a:avLst/>
          </a:prstGeom>
        </p:spPr>
      </p:pic>
      <p:cxnSp>
        <p:nvCxnSpPr>
          <p:cNvPr id="8" name="Straight Connector 7"/>
          <p:cNvCxnSpPr/>
          <p:nvPr/>
        </p:nvCxnSpPr>
        <p:spPr>
          <a:xfrm>
            <a:off x="2552780" y="922563"/>
            <a:ext cx="4034287" cy="0"/>
          </a:xfrm>
          <a:prstGeom prst="line">
            <a:avLst/>
          </a:prstGeom>
          <a:ln w="28575" cmpd="sng">
            <a:solidFill>
              <a:srgbClr val="66CDCC"/>
            </a:solidFill>
            <a:prstDash val="dot"/>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28798" y="3508"/>
            <a:ext cx="5486400" cy="393192"/>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FE element 59"/>
          <p:cNvPicPr>
            <a:picLocks/>
          </p:cNvPicPr>
          <p:nvPr/>
        </p:nvPicPr>
        <p:blipFill>
          <a:blip r:embed="rId7" cstate="screen">
            <a:extLst>
              <a:ext uri="{28A0092B-C50C-407E-A947-70E740481C1C}">
                <a14:useLocalDpi xmlns:a14="http://schemas.microsoft.com/office/drawing/2010/main"/>
              </a:ext>
            </a:extLst>
          </a:blip>
          <a:stretch>
            <a:fillRect/>
          </a:stretch>
        </p:blipFill>
        <p:spPr>
          <a:xfrm>
            <a:off x="-1" y="60347"/>
            <a:ext cx="9144000" cy="25527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440090"/>
            <a:ext cx="9144000" cy="4832951"/>
          </a:xfrm>
          <a:prstGeom prst="rect">
            <a:avLst/>
          </a:prstGeom>
        </p:spPr>
      </p:pic>
      <p:pic>
        <p:nvPicPr>
          <p:cNvPr id="3" name="PFE element 61"/>
          <p:cNvPicPr>
            <a:picLocks/>
          </p:cNvPicPr>
          <p:nvPr/>
        </p:nvPicPr>
        <p:blipFill>
          <a:blip r:embed="rId5" cstate="screen">
            <a:extLst>
              <a:ext uri="{28A0092B-C50C-407E-A947-70E740481C1C}">
                <a14:useLocalDpi xmlns:a14="http://schemas.microsoft.com/office/drawing/2010/main"/>
              </a:ext>
            </a:extLst>
          </a:blip>
          <a:stretch>
            <a:fillRect/>
          </a:stretch>
        </p:blipFill>
        <p:spPr>
          <a:xfrm>
            <a:off x="6457951" y="6361007"/>
            <a:ext cx="2057400" cy="355813"/>
          </a:xfrm>
          <a:prstGeom prst="rect">
            <a:avLst/>
          </a:prstGeom>
        </p:spPr>
      </p:pic>
      <p:sp>
        <p:nvSpPr>
          <p:cNvPr id="6" name="Rectangle 5"/>
          <p:cNvSpPr/>
          <p:nvPr/>
        </p:nvSpPr>
        <p:spPr>
          <a:xfrm>
            <a:off x="0" y="-2797"/>
            <a:ext cx="9144000" cy="1577597"/>
          </a:xfrm>
          <a:prstGeom prst="rect">
            <a:avLst/>
          </a:prstGeom>
          <a:solidFill>
            <a:srgbClr val="01AF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9" name="PFE element 63"/>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326815"/>
            <a:ext cx="9144000" cy="1234440"/>
          </a:xfrm>
          <a:prstGeom prst="rect">
            <a:avLst/>
          </a:prstGeom>
        </p:spPr>
      </p:pic>
      <p:cxnSp>
        <p:nvCxnSpPr>
          <p:cNvPr id="8" name="Straight Connector 7"/>
          <p:cNvCxnSpPr/>
          <p:nvPr/>
        </p:nvCxnSpPr>
        <p:spPr>
          <a:xfrm>
            <a:off x="4178380" y="1227363"/>
            <a:ext cx="439835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828798" y="3508"/>
            <a:ext cx="5486400" cy="393192"/>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FE element 66"/>
          <p:cNvPicPr>
            <a:picLocks/>
          </p:cNvPicPr>
          <p:nvPr/>
        </p:nvPicPr>
        <p:blipFill>
          <a:blip r:embed="rId7" cstate="screen">
            <a:extLst>
              <a:ext uri="{28A0092B-C50C-407E-A947-70E740481C1C}">
                <a14:useLocalDpi xmlns:a14="http://schemas.microsoft.com/office/drawing/2010/main"/>
              </a:ext>
            </a:extLst>
          </a:blip>
          <a:stretch>
            <a:fillRect/>
          </a:stretch>
        </p:blipFill>
        <p:spPr>
          <a:xfrm>
            <a:off x="-1" y="60347"/>
            <a:ext cx="9144000" cy="255270"/>
          </a:xfrm>
          <a:prstGeom prst="rect">
            <a:avLst/>
          </a:prstGeom>
        </p:spPr>
      </p:pic>
      <p:pic>
        <p:nvPicPr>
          <p:cNvPr id="11" name="PFE element 67"/>
          <p:cNvPicPr>
            <a:picLocks/>
          </p:cNvPicPr>
          <p:nvPr/>
        </p:nvPicPr>
        <p:blipFill>
          <a:blip r:embed="rId8" cstate="screen">
            <a:extLst>
              <a:ext uri="{28A0092B-C50C-407E-A947-70E740481C1C}">
                <a14:useLocalDpi xmlns:a14="http://schemas.microsoft.com/office/drawing/2010/main"/>
              </a:ext>
            </a:extLst>
          </a:blip>
          <a:stretch>
            <a:fillRect/>
          </a:stretch>
        </p:blipFill>
        <p:spPr>
          <a:xfrm>
            <a:off x="5520267" y="2353170"/>
            <a:ext cx="3265170" cy="198501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cxnSp>
        <p:nvCxnSpPr>
          <p:cNvPr id="12" name="Straight Connector 11"/>
          <p:cNvCxnSpPr/>
          <p:nvPr/>
        </p:nvCxnSpPr>
        <p:spPr>
          <a:xfrm>
            <a:off x="1981200" y="296806"/>
            <a:ext cx="0" cy="2074371"/>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p:cNvPicPr>
          <p:nvPr/>
        </p:nvPicPr>
        <p:blipFill>
          <a:blip r:embed="rId3" cstate="screen">
            <a:extLst>
              <a:ext uri="{28A0092B-C50C-407E-A947-70E740481C1C}">
                <a14:useLocalDpi xmlns:a14="http://schemas.microsoft.com/office/drawing/2010/main"/>
              </a:ext>
            </a:extLst>
          </a:blip>
          <a:stretch>
            <a:fillRect/>
          </a:stretch>
        </p:blipFill>
        <p:spPr>
          <a:xfrm>
            <a:off x="739987" y="2552855"/>
            <a:ext cx="2532185" cy="2532185"/>
          </a:xfrm>
          <a:prstGeom prst="ellipse">
            <a:avLst/>
          </a:prstGeom>
        </p:spPr>
      </p:pic>
      <p:sp>
        <p:nvSpPr>
          <p:cNvPr id="14" name="Oval 13"/>
          <p:cNvSpPr>
            <a:spLocks noChangeAspect="1"/>
          </p:cNvSpPr>
          <p:nvPr/>
        </p:nvSpPr>
        <p:spPr>
          <a:xfrm>
            <a:off x="618067" y="2443443"/>
            <a:ext cx="2743200" cy="2743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FE element 71"/>
          <p:cNvPicPr>
            <a:picLocks/>
          </p:cNvPicPr>
          <p:nvPr/>
        </p:nvPicPr>
        <p:blipFill>
          <a:blip r:embed="rId4" cstate="screen">
            <a:extLst>
              <a:ext uri="{28A0092B-C50C-407E-A947-70E740481C1C}">
                <a14:useLocalDpi xmlns:a14="http://schemas.microsoft.com/office/drawing/2010/main"/>
              </a:ext>
            </a:extLst>
          </a:blip>
          <a:stretch>
            <a:fillRect/>
          </a:stretch>
        </p:blipFill>
        <p:spPr>
          <a:xfrm>
            <a:off x="3677709" y="2099568"/>
            <a:ext cx="5322570" cy="3874770"/>
          </a:xfrm>
          <a:prstGeom prst="rect">
            <a:avLst/>
          </a:prstGeom>
        </p:spPr>
      </p:pic>
      <p:pic>
        <p:nvPicPr>
          <p:cNvPr id="8" name="PFE element 72"/>
          <p:cNvPicPr>
            <a:picLocks/>
          </p:cNvPicPr>
          <p:nvPr/>
        </p:nvPicPr>
        <p:blipFill>
          <a:blip r:embed="rId5" cstate="screen">
            <a:extLst>
              <a:ext uri="{28A0092B-C50C-407E-A947-70E740481C1C}">
                <a14:useLocalDpi xmlns:a14="http://schemas.microsoft.com/office/drawing/2010/main"/>
              </a:ext>
            </a:extLst>
          </a:blip>
          <a:stretch>
            <a:fillRect/>
          </a:stretch>
        </p:blipFill>
        <p:spPr>
          <a:xfrm>
            <a:off x="6457951" y="6361007"/>
            <a:ext cx="2057400" cy="355813"/>
          </a:xfrm>
          <a:prstGeom prst="rect">
            <a:avLst/>
          </a:prstGeom>
        </p:spPr>
      </p:pic>
      <p:sp>
        <p:nvSpPr>
          <p:cNvPr id="5" name="Rectangle 4"/>
          <p:cNvSpPr/>
          <p:nvPr/>
        </p:nvSpPr>
        <p:spPr>
          <a:xfrm>
            <a:off x="0" y="-2797"/>
            <a:ext cx="9144000" cy="1577597"/>
          </a:xfrm>
          <a:prstGeom prst="rect">
            <a:avLst/>
          </a:prstGeom>
          <a:solidFill>
            <a:srgbClr val="00AE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9" name="PFE element 74"/>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371052"/>
            <a:ext cx="9144000" cy="1230630"/>
          </a:xfrm>
          <a:prstGeom prst="rect">
            <a:avLst/>
          </a:prstGeom>
        </p:spPr>
      </p:pic>
      <p:cxnSp>
        <p:nvCxnSpPr>
          <p:cNvPr id="7" name="Straight Connector 6"/>
          <p:cNvCxnSpPr/>
          <p:nvPr/>
        </p:nvCxnSpPr>
        <p:spPr>
          <a:xfrm>
            <a:off x="2643797" y="955336"/>
            <a:ext cx="1200070"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828798" y="3508"/>
            <a:ext cx="5486400" cy="393192"/>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FE element 77"/>
          <p:cNvPicPr>
            <a:picLocks/>
          </p:cNvPicPr>
          <p:nvPr/>
        </p:nvPicPr>
        <p:blipFill>
          <a:blip r:embed="rId7" cstate="screen">
            <a:extLst>
              <a:ext uri="{28A0092B-C50C-407E-A947-70E740481C1C}">
                <a14:useLocalDpi xmlns:a14="http://schemas.microsoft.com/office/drawing/2010/main"/>
              </a:ext>
            </a:extLst>
          </a:blip>
          <a:stretch>
            <a:fillRect/>
          </a:stretch>
        </p:blipFill>
        <p:spPr>
          <a:xfrm>
            <a:off x="-1" y="60347"/>
            <a:ext cx="9144000" cy="25527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3" name="PFE element 78"/>
          <p:cNvPicPr>
            <a:picLocks/>
          </p:cNvPicPr>
          <p:nvPr/>
        </p:nvPicPr>
        <p:blipFill>
          <a:blip r:embed="rId3" cstate="screen">
            <a:extLst>
              <a:ext uri="{28A0092B-C50C-407E-A947-70E740481C1C}">
                <a14:useLocalDpi xmlns:a14="http://schemas.microsoft.com/office/drawing/2010/main"/>
              </a:ext>
            </a:extLst>
          </a:blip>
          <a:stretch>
            <a:fillRect/>
          </a:stretch>
        </p:blipFill>
        <p:spPr>
          <a:xfrm>
            <a:off x="6457951" y="6361007"/>
            <a:ext cx="2057400" cy="355813"/>
          </a:xfrm>
          <a:prstGeom prst="rect">
            <a:avLst/>
          </a:prstGeom>
        </p:spPr>
      </p:pic>
      <p:sp>
        <p:nvSpPr>
          <p:cNvPr id="5" name="Rectangle 4"/>
          <p:cNvSpPr/>
          <p:nvPr/>
        </p:nvSpPr>
        <p:spPr>
          <a:xfrm>
            <a:off x="0" y="-2797"/>
            <a:ext cx="9144000" cy="1577597"/>
          </a:xfrm>
          <a:prstGeom prst="rect">
            <a:avLst/>
          </a:prstGeom>
          <a:solidFill>
            <a:srgbClr val="CF0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4" name="PFE element 80"/>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344299"/>
            <a:ext cx="9144000" cy="1219200"/>
          </a:xfrm>
          <a:prstGeom prst="rect">
            <a:avLst/>
          </a:prstGeom>
        </p:spPr>
      </p:pic>
      <p:cxnSp>
        <p:nvCxnSpPr>
          <p:cNvPr id="7" name="Straight Connector 6"/>
          <p:cNvCxnSpPr/>
          <p:nvPr/>
        </p:nvCxnSpPr>
        <p:spPr>
          <a:xfrm>
            <a:off x="2732617" y="905933"/>
            <a:ext cx="1289050"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828798" y="3508"/>
            <a:ext cx="5486400" cy="393192"/>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FE element 83"/>
          <p:cNvPicPr>
            <a:picLocks/>
          </p:cNvPicPr>
          <p:nvPr/>
        </p:nvPicPr>
        <p:blipFill>
          <a:blip r:embed="rId5" cstate="screen">
            <a:extLst>
              <a:ext uri="{28A0092B-C50C-407E-A947-70E740481C1C}">
                <a14:useLocalDpi xmlns:a14="http://schemas.microsoft.com/office/drawing/2010/main"/>
              </a:ext>
            </a:extLst>
          </a:blip>
          <a:stretch>
            <a:fillRect/>
          </a:stretch>
        </p:blipFill>
        <p:spPr>
          <a:xfrm>
            <a:off x="-1" y="60347"/>
            <a:ext cx="9144000" cy="255270"/>
          </a:xfrm>
          <a:prstGeom prst="rect">
            <a:avLst/>
          </a:prstGeom>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t="17295" b="4692"/>
          <a:stretch/>
        </p:blipFill>
        <p:spPr>
          <a:xfrm>
            <a:off x="-1" y="1567732"/>
            <a:ext cx="9143999" cy="468913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1675</TotalTime>
  <Words>1541</Words>
  <Application>Microsoft Macintosh PowerPoint</Application>
  <PresentationFormat>On-screen Show (4:3)</PresentationFormat>
  <Paragraphs>119</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Courier New</vt:lpstr>
      <vt:lpstr>Georgia</vt:lpstr>
      <vt:lpstr>Montserrat Light</vt:lpstr>
      <vt:lpstr>Verdana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Wonder:  Is our community influenced by the US opioid epidemic?   </dc:title>
  <cp:lastModifiedBy>Lisa Scheideler</cp:lastModifiedBy>
  <cp:revision>190</cp:revision>
  <cp:lastPrinted>2017-07-11T15:51:15Z</cp:lastPrinted>
  <dcterms:modified xsi:type="dcterms:W3CDTF">2017-08-08T17:16:36Z</dcterms:modified>
</cp:coreProperties>
</file>